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7"/>
  </p:notesMasterIdLst>
  <p:handoutMasterIdLst>
    <p:handoutMasterId r:id="rId68"/>
  </p:handoutMasterIdLst>
  <p:sldIdLst>
    <p:sldId id="290" r:id="rId2"/>
    <p:sldId id="293" r:id="rId3"/>
    <p:sldId id="377" r:id="rId4"/>
    <p:sldId id="404" r:id="rId5"/>
    <p:sldId id="407" r:id="rId6"/>
    <p:sldId id="406" r:id="rId7"/>
    <p:sldId id="340" r:id="rId8"/>
    <p:sldId id="391" r:id="rId9"/>
    <p:sldId id="359" r:id="rId10"/>
    <p:sldId id="348" r:id="rId11"/>
    <p:sldId id="349" r:id="rId12"/>
    <p:sldId id="397" r:id="rId13"/>
    <p:sldId id="398" r:id="rId14"/>
    <p:sldId id="399" r:id="rId15"/>
    <p:sldId id="403" r:id="rId16"/>
    <p:sldId id="400" r:id="rId17"/>
    <p:sldId id="405" r:id="rId18"/>
    <p:sldId id="401" r:id="rId19"/>
    <p:sldId id="402" r:id="rId20"/>
    <p:sldId id="355" r:id="rId21"/>
    <p:sldId id="353" r:id="rId22"/>
    <p:sldId id="346" r:id="rId23"/>
    <p:sldId id="343" r:id="rId24"/>
    <p:sldId id="342" r:id="rId25"/>
    <p:sldId id="412" r:id="rId26"/>
    <p:sldId id="411" r:id="rId27"/>
    <p:sldId id="408" r:id="rId28"/>
    <p:sldId id="409" r:id="rId29"/>
    <p:sldId id="344" r:id="rId30"/>
    <p:sldId id="352" r:id="rId31"/>
    <p:sldId id="347" r:id="rId32"/>
    <p:sldId id="350" r:id="rId33"/>
    <p:sldId id="413" r:id="rId34"/>
    <p:sldId id="414" r:id="rId35"/>
    <p:sldId id="365" r:id="rId36"/>
    <p:sldId id="356" r:id="rId37"/>
    <p:sldId id="357" r:id="rId38"/>
    <p:sldId id="358" r:id="rId39"/>
    <p:sldId id="361" r:id="rId40"/>
    <p:sldId id="366" r:id="rId41"/>
    <p:sldId id="367" r:id="rId42"/>
    <p:sldId id="364" r:id="rId43"/>
    <p:sldId id="369" r:id="rId44"/>
    <p:sldId id="373" r:id="rId45"/>
    <p:sldId id="374" r:id="rId46"/>
    <p:sldId id="370" r:id="rId47"/>
    <p:sldId id="362" r:id="rId48"/>
    <p:sldId id="389" r:id="rId49"/>
    <p:sldId id="378" r:id="rId50"/>
    <p:sldId id="379" r:id="rId51"/>
    <p:sldId id="380" r:id="rId52"/>
    <p:sldId id="382" r:id="rId53"/>
    <p:sldId id="383" r:id="rId54"/>
    <p:sldId id="381" r:id="rId55"/>
    <p:sldId id="384" r:id="rId56"/>
    <p:sldId id="385" r:id="rId57"/>
    <p:sldId id="390" r:id="rId58"/>
    <p:sldId id="386" r:id="rId59"/>
    <p:sldId id="387" r:id="rId60"/>
    <p:sldId id="388" r:id="rId61"/>
    <p:sldId id="376" r:id="rId62"/>
    <p:sldId id="415" r:id="rId63"/>
    <p:sldId id="416" r:id="rId64"/>
    <p:sldId id="417" r:id="rId65"/>
    <p:sldId id="331" r:id="rId66"/>
  </p:sldIdLst>
  <p:sldSz cx="9902825" cy="6858000"/>
  <p:notesSz cx="9928225" cy="6797675"/>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15:guide id="1" orient="horz" pos="1503" userDrawn="1">
          <p15:clr>
            <a:srgbClr val="A4A3A4"/>
          </p15:clr>
        </p15:guide>
        <p15:guide id="2" pos="451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C78"/>
    <a:srgbClr val="285078"/>
    <a:srgbClr val="1E3C5A"/>
    <a:srgbClr val="234669"/>
    <a:srgbClr val="264B71"/>
    <a:srgbClr val="FF3333"/>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26" autoAdjust="0"/>
    <p:restoredTop sz="82750" autoAdjust="0"/>
  </p:normalViewPr>
  <p:slideViewPr>
    <p:cSldViewPr>
      <p:cViewPr varScale="1">
        <p:scale>
          <a:sx n="203" d="100"/>
          <a:sy n="203" d="100"/>
        </p:scale>
        <p:origin x="3762" y="390"/>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51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82F42-CD96-4DDA-B588-985E2C29AFB3}" type="doc">
      <dgm:prSet loTypeId="urn:microsoft.com/office/officeart/2005/8/layout/cycle5" loCatId="cycle" qsTypeId="urn:microsoft.com/office/officeart/2005/8/quickstyle/simple2" qsCatId="simple" csTypeId="urn:microsoft.com/office/officeart/2005/8/colors/accent2_3" csCatId="accent2" phldr="1"/>
      <dgm:spPr/>
      <dgm:t>
        <a:bodyPr/>
        <a:lstStyle/>
        <a:p>
          <a:endParaRPr lang="en-US"/>
        </a:p>
      </dgm:t>
    </dgm:pt>
    <dgm:pt modelId="{8E2901FA-EF7F-4CDD-964D-F7ACA5B3FC7E}">
      <dgm:prSet phldrT="[Text]"/>
      <dgm:spPr/>
      <dgm:t>
        <a:bodyPr/>
        <a:lstStyle/>
        <a:p>
          <a:r>
            <a:rPr lang="en-US" dirty="0"/>
            <a:t>Take on debt</a:t>
          </a:r>
        </a:p>
      </dgm:t>
    </dgm:pt>
    <dgm:pt modelId="{6BECDF21-65EA-4844-A333-8B834E9D4D07}" type="parTrans" cxnId="{6A8D34B9-9641-40AB-8E6B-16E3A19CD0D8}">
      <dgm:prSet/>
      <dgm:spPr/>
      <dgm:t>
        <a:bodyPr/>
        <a:lstStyle/>
        <a:p>
          <a:endParaRPr lang="en-US"/>
        </a:p>
      </dgm:t>
    </dgm:pt>
    <dgm:pt modelId="{94C9398F-DCB9-42C6-BDBF-E8EFCEC98287}" type="sibTrans" cxnId="{6A8D34B9-9641-40AB-8E6B-16E3A19CD0D8}">
      <dgm:prSet/>
      <dgm:spPr/>
      <dgm:t>
        <a:bodyPr/>
        <a:lstStyle/>
        <a:p>
          <a:endParaRPr lang="en-US"/>
        </a:p>
      </dgm:t>
    </dgm:pt>
    <dgm:pt modelId="{221EFA2B-1236-4371-96B6-0ECA04965A93}">
      <dgm:prSet phldrT="[Text]"/>
      <dgm:spPr/>
      <dgm:t>
        <a:bodyPr/>
        <a:lstStyle/>
        <a:p>
          <a:r>
            <a:rPr lang="en-US" dirty="0"/>
            <a:t>Debt reduces productivity</a:t>
          </a:r>
        </a:p>
      </dgm:t>
    </dgm:pt>
    <dgm:pt modelId="{0CA4BFCC-FBE2-4EA5-9CBA-193DBFAFFB8B}" type="parTrans" cxnId="{0DE56415-0E93-44B2-B95C-F95307E72525}">
      <dgm:prSet/>
      <dgm:spPr/>
      <dgm:t>
        <a:bodyPr/>
        <a:lstStyle/>
        <a:p>
          <a:endParaRPr lang="en-US"/>
        </a:p>
      </dgm:t>
    </dgm:pt>
    <dgm:pt modelId="{F0DF6B7F-E24F-4A55-9738-3E8F364B1DA9}" type="sibTrans" cxnId="{0DE56415-0E93-44B2-B95C-F95307E72525}">
      <dgm:prSet/>
      <dgm:spPr/>
      <dgm:t>
        <a:bodyPr/>
        <a:lstStyle/>
        <a:p>
          <a:endParaRPr lang="en-US"/>
        </a:p>
      </dgm:t>
    </dgm:pt>
    <dgm:pt modelId="{FC33FD14-89C6-43ED-9291-F88E50BE72C6}">
      <dgm:prSet phldrT="[Text]"/>
      <dgm:spPr/>
      <dgm:t>
        <a:bodyPr/>
        <a:lstStyle/>
        <a:p>
          <a:r>
            <a:rPr lang="en-US" dirty="0"/>
            <a:t>Less time for new features</a:t>
          </a:r>
        </a:p>
      </dgm:t>
    </dgm:pt>
    <dgm:pt modelId="{4C73355C-CCA9-4BD6-A312-4122BEF292C8}" type="parTrans" cxnId="{ED3C2C96-151A-448C-B486-B7B88C1DA3C0}">
      <dgm:prSet/>
      <dgm:spPr/>
      <dgm:t>
        <a:bodyPr/>
        <a:lstStyle/>
        <a:p>
          <a:endParaRPr lang="en-US"/>
        </a:p>
      </dgm:t>
    </dgm:pt>
    <dgm:pt modelId="{D85DA813-70D5-4D2E-BDD2-6BF2780C089F}" type="sibTrans" cxnId="{ED3C2C96-151A-448C-B486-B7B88C1DA3C0}">
      <dgm:prSet/>
      <dgm:spPr/>
      <dgm:t>
        <a:bodyPr/>
        <a:lstStyle/>
        <a:p>
          <a:endParaRPr lang="en-US"/>
        </a:p>
      </dgm:t>
    </dgm:pt>
    <dgm:pt modelId="{1FCCC16A-2872-49AE-A36F-D4EA104D8BEA}">
      <dgm:prSet phldrT="[Text]"/>
      <dgm:spPr/>
      <dgm:t>
        <a:bodyPr/>
        <a:lstStyle/>
        <a:p>
          <a:r>
            <a:rPr lang="en-US" dirty="0"/>
            <a:t>Behind schedule</a:t>
          </a:r>
        </a:p>
      </dgm:t>
    </dgm:pt>
    <dgm:pt modelId="{652C3734-24C5-469D-8CB3-093B410ECB6C}" type="parTrans" cxnId="{1ABE2480-961A-4947-A80E-354B286CA29A}">
      <dgm:prSet/>
      <dgm:spPr/>
      <dgm:t>
        <a:bodyPr/>
        <a:lstStyle/>
        <a:p>
          <a:endParaRPr lang="en-US"/>
        </a:p>
      </dgm:t>
    </dgm:pt>
    <dgm:pt modelId="{481360A4-4FE9-4ADD-98EA-F9434FE35390}" type="sibTrans" cxnId="{1ABE2480-961A-4947-A80E-354B286CA29A}">
      <dgm:prSet/>
      <dgm:spPr/>
      <dgm:t>
        <a:bodyPr/>
        <a:lstStyle/>
        <a:p>
          <a:endParaRPr lang="en-US"/>
        </a:p>
      </dgm:t>
    </dgm:pt>
    <dgm:pt modelId="{4109757D-8D15-44B6-A628-04EC88D0C1EB}" type="pres">
      <dgm:prSet presAssocID="{67D82F42-CD96-4DDA-B588-985E2C29AFB3}" presName="cycle" presStyleCnt="0">
        <dgm:presLayoutVars>
          <dgm:dir/>
          <dgm:resizeHandles val="exact"/>
        </dgm:presLayoutVars>
      </dgm:prSet>
      <dgm:spPr/>
    </dgm:pt>
    <dgm:pt modelId="{E3D00BD8-B9AF-4890-8A96-0810D09722DF}" type="pres">
      <dgm:prSet presAssocID="{8E2901FA-EF7F-4CDD-964D-F7ACA5B3FC7E}" presName="node" presStyleLbl="node1" presStyleIdx="0" presStyleCnt="4">
        <dgm:presLayoutVars>
          <dgm:bulletEnabled val="1"/>
        </dgm:presLayoutVars>
      </dgm:prSet>
      <dgm:spPr/>
    </dgm:pt>
    <dgm:pt modelId="{95E124D3-843D-4420-BAB3-ABDA1E7C14D8}" type="pres">
      <dgm:prSet presAssocID="{8E2901FA-EF7F-4CDD-964D-F7ACA5B3FC7E}" presName="spNode" presStyleCnt="0"/>
      <dgm:spPr/>
    </dgm:pt>
    <dgm:pt modelId="{C260E408-8F71-4DF3-A3B5-0DC4D42CBB47}" type="pres">
      <dgm:prSet presAssocID="{94C9398F-DCB9-42C6-BDBF-E8EFCEC98287}" presName="sibTrans" presStyleLbl="sibTrans1D1" presStyleIdx="0" presStyleCnt="4"/>
      <dgm:spPr/>
    </dgm:pt>
    <dgm:pt modelId="{91973D05-384F-4F1B-8ACE-480FAEFFD4FE}" type="pres">
      <dgm:prSet presAssocID="{221EFA2B-1236-4371-96B6-0ECA04965A93}" presName="node" presStyleLbl="node1" presStyleIdx="1" presStyleCnt="4">
        <dgm:presLayoutVars>
          <dgm:bulletEnabled val="1"/>
        </dgm:presLayoutVars>
      </dgm:prSet>
      <dgm:spPr/>
    </dgm:pt>
    <dgm:pt modelId="{1AA81537-F45F-42DF-81FF-EAE98D7FCDC0}" type="pres">
      <dgm:prSet presAssocID="{221EFA2B-1236-4371-96B6-0ECA04965A93}" presName="spNode" presStyleCnt="0"/>
      <dgm:spPr/>
    </dgm:pt>
    <dgm:pt modelId="{8CA8264F-8679-4197-B680-893816E4A490}" type="pres">
      <dgm:prSet presAssocID="{F0DF6B7F-E24F-4A55-9738-3E8F364B1DA9}" presName="sibTrans" presStyleLbl="sibTrans1D1" presStyleIdx="1" presStyleCnt="4"/>
      <dgm:spPr/>
    </dgm:pt>
    <dgm:pt modelId="{D02D30BC-668C-44A6-BADE-768C3007D225}" type="pres">
      <dgm:prSet presAssocID="{FC33FD14-89C6-43ED-9291-F88E50BE72C6}" presName="node" presStyleLbl="node1" presStyleIdx="2" presStyleCnt="4">
        <dgm:presLayoutVars>
          <dgm:bulletEnabled val="1"/>
        </dgm:presLayoutVars>
      </dgm:prSet>
      <dgm:spPr/>
    </dgm:pt>
    <dgm:pt modelId="{A895728B-A792-444C-965D-473F55479937}" type="pres">
      <dgm:prSet presAssocID="{FC33FD14-89C6-43ED-9291-F88E50BE72C6}" presName="spNode" presStyleCnt="0"/>
      <dgm:spPr/>
    </dgm:pt>
    <dgm:pt modelId="{9AF571DB-AB02-400F-AF67-4164D7A9126C}" type="pres">
      <dgm:prSet presAssocID="{D85DA813-70D5-4D2E-BDD2-6BF2780C089F}" presName="sibTrans" presStyleLbl="sibTrans1D1" presStyleIdx="2" presStyleCnt="4"/>
      <dgm:spPr/>
    </dgm:pt>
    <dgm:pt modelId="{561E7FD7-8CF4-48C9-8DA5-3BE646AE65A0}" type="pres">
      <dgm:prSet presAssocID="{1FCCC16A-2872-49AE-A36F-D4EA104D8BEA}" presName="node" presStyleLbl="node1" presStyleIdx="3" presStyleCnt="4">
        <dgm:presLayoutVars>
          <dgm:bulletEnabled val="1"/>
        </dgm:presLayoutVars>
      </dgm:prSet>
      <dgm:spPr/>
    </dgm:pt>
    <dgm:pt modelId="{9DB5FC43-A596-4A89-8FBB-1BE29983169F}" type="pres">
      <dgm:prSet presAssocID="{1FCCC16A-2872-49AE-A36F-D4EA104D8BEA}" presName="spNode" presStyleCnt="0"/>
      <dgm:spPr/>
    </dgm:pt>
    <dgm:pt modelId="{C902B414-23FC-424A-8EBC-DEC0AE05DC93}" type="pres">
      <dgm:prSet presAssocID="{481360A4-4FE9-4ADD-98EA-F9434FE35390}" presName="sibTrans" presStyleLbl="sibTrans1D1" presStyleIdx="3" presStyleCnt="4"/>
      <dgm:spPr/>
    </dgm:pt>
  </dgm:ptLst>
  <dgm:cxnLst>
    <dgm:cxn modelId="{CC30C004-5D80-4A22-B906-9AC172604AD8}" type="presOf" srcId="{481360A4-4FE9-4ADD-98EA-F9434FE35390}" destId="{C902B414-23FC-424A-8EBC-DEC0AE05DC93}" srcOrd="0" destOrd="0" presId="urn:microsoft.com/office/officeart/2005/8/layout/cycle5"/>
    <dgm:cxn modelId="{11726608-50EC-444D-A9EF-8D3EC928245A}" type="presOf" srcId="{67D82F42-CD96-4DDA-B588-985E2C29AFB3}" destId="{4109757D-8D15-44B6-A628-04EC88D0C1EB}" srcOrd="0" destOrd="0" presId="urn:microsoft.com/office/officeart/2005/8/layout/cycle5"/>
    <dgm:cxn modelId="{0DE56415-0E93-44B2-B95C-F95307E72525}" srcId="{67D82F42-CD96-4DDA-B588-985E2C29AFB3}" destId="{221EFA2B-1236-4371-96B6-0ECA04965A93}" srcOrd="1" destOrd="0" parTransId="{0CA4BFCC-FBE2-4EA5-9CBA-193DBFAFFB8B}" sibTransId="{F0DF6B7F-E24F-4A55-9738-3E8F364B1DA9}"/>
    <dgm:cxn modelId="{9691002C-D01D-4306-97AF-0D76AAB30B16}" type="presOf" srcId="{94C9398F-DCB9-42C6-BDBF-E8EFCEC98287}" destId="{C260E408-8F71-4DF3-A3B5-0DC4D42CBB47}" srcOrd="0" destOrd="0" presId="urn:microsoft.com/office/officeart/2005/8/layout/cycle5"/>
    <dgm:cxn modelId="{4F4B5740-6482-4565-B6D4-6C99C0800B9B}" type="presOf" srcId="{8E2901FA-EF7F-4CDD-964D-F7ACA5B3FC7E}" destId="{E3D00BD8-B9AF-4890-8A96-0810D09722DF}" srcOrd="0" destOrd="0" presId="urn:microsoft.com/office/officeart/2005/8/layout/cycle5"/>
    <dgm:cxn modelId="{58788A64-000B-4E27-94FC-1EE0AD441CA7}" type="presOf" srcId="{221EFA2B-1236-4371-96B6-0ECA04965A93}" destId="{91973D05-384F-4F1B-8ACE-480FAEFFD4FE}" srcOrd="0" destOrd="0" presId="urn:microsoft.com/office/officeart/2005/8/layout/cycle5"/>
    <dgm:cxn modelId="{BE717D65-488C-45BF-90ED-D4C83C96E4C7}" type="presOf" srcId="{F0DF6B7F-E24F-4A55-9738-3E8F364B1DA9}" destId="{8CA8264F-8679-4197-B680-893816E4A490}" srcOrd="0" destOrd="0" presId="urn:microsoft.com/office/officeart/2005/8/layout/cycle5"/>
    <dgm:cxn modelId="{D9AC5E54-8A52-4635-AFCB-470B66B75074}" type="presOf" srcId="{FC33FD14-89C6-43ED-9291-F88E50BE72C6}" destId="{D02D30BC-668C-44A6-BADE-768C3007D225}" srcOrd="0" destOrd="0" presId="urn:microsoft.com/office/officeart/2005/8/layout/cycle5"/>
    <dgm:cxn modelId="{1ABE2480-961A-4947-A80E-354B286CA29A}" srcId="{67D82F42-CD96-4DDA-B588-985E2C29AFB3}" destId="{1FCCC16A-2872-49AE-A36F-D4EA104D8BEA}" srcOrd="3" destOrd="0" parTransId="{652C3734-24C5-469D-8CB3-093B410ECB6C}" sibTransId="{481360A4-4FE9-4ADD-98EA-F9434FE35390}"/>
    <dgm:cxn modelId="{ED3C2C96-151A-448C-B486-B7B88C1DA3C0}" srcId="{67D82F42-CD96-4DDA-B588-985E2C29AFB3}" destId="{FC33FD14-89C6-43ED-9291-F88E50BE72C6}" srcOrd="2" destOrd="0" parTransId="{4C73355C-CCA9-4BD6-A312-4122BEF292C8}" sibTransId="{D85DA813-70D5-4D2E-BDD2-6BF2780C089F}"/>
    <dgm:cxn modelId="{6A8D34B9-9641-40AB-8E6B-16E3A19CD0D8}" srcId="{67D82F42-CD96-4DDA-B588-985E2C29AFB3}" destId="{8E2901FA-EF7F-4CDD-964D-F7ACA5B3FC7E}" srcOrd="0" destOrd="0" parTransId="{6BECDF21-65EA-4844-A333-8B834E9D4D07}" sibTransId="{94C9398F-DCB9-42C6-BDBF-E8EFCEC98287}"/>
    <dgm:cxn modelId="{289818EB-7604-402B-967B-E88BD24C252C}" type="presOf" srcId="{D85DA813-70D5-4D2E-BDD2-6BF2780C089F}" destId="{9AF571DB-AB02-400F-AF67-4164D7A9126C}" srcOrd="0" destOrd="0" presId="urn:microsoft.com/office/officeart/2005/8/layout/cycle5"/>
    <dgm:cxn modelId="{0715F2FA-A514-4C83-B8AD-4B13D30EEFD5}" type="presOf" srcId="{1FCCC16A-2872-49AE-A36F-D4EA104D8BEA}" destId="{561E7FD7-8CF4-48C9-8DA5-3BE646AE65A0}" srcOrd="0" destOrd="0" presId="urn:microsoft.com/office/officeart/2005/8/layout/cycle5"/>
    <dgm:cxn modelId="{19D4F064-C5AB-4636-9BA2-58F2DACE235C}" type="presParOf" srcId="{4109757D-8D15-44B6-A628-04EC88D0C1EB}" destId="{E3D00BD8-B9AF-4890-8A96-0810D09722DF}" srcOrd="0" destOrd="0" presId="urn:microsoft.com/office/officeart/2005/8/layout/cycle5"/>
    <dgm:cxn modelId="{1D5F67DB-E463-4ACD-A39A-4A7A3EDFC3AC}" type="presParOf" srcId="{4109757D-8D15-44B6-A628-04EC88D0C1EB}" destId="{95E124D3-843D-4420-BAB3-ABDA1E7C14D8}" srcOrd="1" destOrd="0" presId="urn:microsoft.com/office/officeart/2005/8/layout/cycle5"/>
    <dgm:cxn modelId="{9158E7F3-333E-4678-BA7D-08262825DF95}" type="presParOf" srcId="{4109757D-8D15-44B6-A628-04EC88D0C1EB}" destId="{C260E408-8F71-4DF3-A3B5-0DC4D42CBB47}" srcOrd="2" destOrd="0" presId="urn:microsoft.com/office/officeart/2005/8/layout/cycle5"/>
    <dgm:cxn modelId="{69998724-1846-4F80-8BFE-7277E1F89290}" type="presParOf" srcId="{4109757D-8D15-44B6-A628-04EC88D0C1EB}" destId="{91973D05-384F-4F1B-8ACE-480FAEFFD4FE}" srcOrd="3" destOrd="0" presId="urn:microsoft.com/office/officeart/2005/8/layout/cycle5"/>
    <dgm:cxn modelId="{F8D86FB5-6981-4C41-A633-51D6CC93B541}" type="presParOf" srcId="{4109757D-8D15-44B6-A628-04EC88D0C1EB}" destId="{1AA81537-F45F-42DF-81FF-EAE98D7FCDC0}" srcOrd="4" destOrd="0" presId="urn:microsoft.com/office/officeart/2005/8/layout/cycle5"/>
    <dgm:cxn modelId="{8F6AE87D-97C9-4515-B309-DF80AFB6E922}" type="presParOf" srcId="{4109757D-8D15-44B6-A628-04EC88D0C1EB}" destId="{8CA8264F-8679-4197-B680-893816E4A490}" srcOrd="5" destOrd="0" presId="urn:microsoft.com/office/officeart/2005/8/layout/cycle5"/>
    <dgm:cxn modelId="{B0712220-0229-42D0-8220-72C2D5F4AEC8}" type="presParOf" srcId="{4109757D-8D15-44B6-A628-04EC88D0C1EB}" destId="{D02D30BC-668C-44A6-BADE-768C3007D225}" srcOrd="6" destOrd="0" presId="urn:microsoft.com/office/officeart/2005/8/layout/cycle5"/>
    <dgm:cxn modelId="{589344B9-C496-42E6-9767-2A36120B30AF}" type="presParOf" srcId="{4109757D-8D15-44B6-A628-04EC88D0C1EB}" destId="{A895728B-A792-444C-965D-473F55479937}" srcOrd="7" destOrd="0" presId="urn:microsoft.com/office/officeart/2005/8/layout/cycle5"/>
    <dgm:cxn modelId="{83D30BE0-29D5-403D-AFB8-6BA27CF27188}" type="presParOf" srcId="{4109757D-8D15-44B6-A628-04EC88D0C1EB}" destId="{9AF571DB-AB02-400F-AF67-4164D7A9126C}" srcOrd="8" destOrd="0" presId="urn:microsoft.com/office/officeart/2005/8/layout/cycle5"/>
    <dgm:cxn modelId="{2C37FFB6-7FBA-43A5-8F2F-9BE25B377A4F}" type="presParOf" srcId="{4109757D-8D15-44B6-A628-04EC88D0C1EB}" destId="{561E7FD7-8CF4-48C9-8DA5-3BE646AE65A0}" srcOrd="9" destOrd="0" presId="urn:microsoft.com/office/officeart/2005/8/layout/cycle5"/>
    <dgm:cxn modelId="{B1649D3D-1836-42DA-8EF3-49F0013FBAAB}" type="presParOf" srcId="{4109757D-8D15-44B6-A628-04EC88D0C1EB}" destId="{9DB5FC43-A596-4A89-8FBB-1BE29983169F}" srcOrd="10" destOrd="0" presId="urn:microsoft.com/office/officeart/2005/8/layout/cycle5"/>
    <dgm:cxn modelId="{A4DE7ABC-C36D-49CA-A608-C18924CCB3AA}" type="presParOf" srcId="{4109757D-8D15-44B6-A628-04EC88D0C1EB}" destId="{C902B414-23FC-424A-8EBC-DEC0AE05DC93}"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00BD8-B9AF-4890-8A96-0810D09722DF}">
      <dsp:nvSpPr>
        <dsp:cNvPr id="0" name=""/>
        <dsp:cNvSpPr/>
      </dsp:nvSpPr>
      <dsp:spPr>
        <a:xfrm>
          <a:off x="1695485" y="795"/>
          <a:ext cx="976770" cy="634900"/>
        </a:xfrm>
        <a:prstGeom prst="roundRect">
          <a:avLst/>
        </a:prstGeom>
        <a:solidFill>
          <a:schemeClr val="accent2">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Take on debt</a:t>
          </a:r>
        </a:p>
      </dsp:txBody>
      <dsp:txXfrm>
        <a:off x="1726478" y="31788"/>
        <a:ext cx="914784" cy="572914"/>
      </dsp:txXfrm>
    </dsp:sp>
    <dsp:sp modelId="{C260E408-8F71-4DF3-A3B5-0DC4D42CBB47}">
      <dsp:nvSpPr>
        <dsp:cNvPr id="0" name=""/>
        <dsp:cNvSpPr/>
      </dsp:nvSpPr>
      <dsp:spPr>
        <a:xfrm>
          <a:off x="1135102" y="318245"/>
          <a:ext cx="2097536" cy="2097536"/>
        </a:xfrm>
        <a:custGeom>
          <a:avLst/>
          <a:gdLst/>
          <a:ahLst/>
          <a:cxnLst/>
          <a:rect l="0" t="0" r="0" b="0"/>
          <a:pathLst>
            <a:path>
              <a:moveTo>
                <a:pt x="1671942" y="205223"/>
              </a:moveTo>
              <a:arcTo wR="1048768" hR="1048768" stAng="18387324" swAng="1633437"/>
            </a:path>
          </a:pathLst>
        </a:custGeom>
        <a:noFill/>
        <a:ln w="9525" cap="flat" cmpd="sng" algn="ctr">
          <a:solidFill>
            <a:schemeClr val="accent2">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1973D05-384F-4F1B-8ACE-480FAEFFD4FE}">
      <dsp:nvSpPr>
        <dsp:cNvPr id="0" name=""/>
        <dsp:cNvSpPr/>
      </dsp:nvSpPr>
      <dsp:spPr>
        <a:xfrm>
          <a:off x="2744253" y="1049563"/>
          <a:ext cx="976770" cy="634900"/>
        </a:xfrm>
        <a:prstGeom prst="roundRect">
          <a:avLst/>
        </a:prstGeom>
        <a:solidFill>
          <a:schemeClr val="accent2">
            <a:shade val="80000"/>
            <a:hueOff val="0"/>
            <a:satOff val="-29980"/>
            <a:lumOff val="147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Debt reduces productivity</a:t>
          </a:r>
        </a:p>
      </dsp:txBody>
      <dsp:txXfrm>
        <a:off x="2775246" y="1080556"/>
        <a:ext cx="914784" cy="572914"/>
      </dsp:txXfrm>
    </dsp:sp>
    <dsp:sp modelId="{8CA8264F-8679-4197-B680-893816E4A490}">
      <dsp:nvSpPr>
        <dsp:cNvPr id="0" name=""/>
        <dsp:cNvSpPr/>
      </dsp:nvSpPr>
      <dsp:spPr>
        <a:xfrm>
          <a:off x="1135102" y="318245"/>
          <a:ext cx="2097536" cy="2097536"/>
        </a:xfrm>
        <a:custGeom>
          <a:avLst/>
          <a:gdLst/>
          <a:ahLst/>
          <a:cxnLst/>
          <a:rect l="0" t="0" r="0" b="0"/>
          <a:pathLst>
            <a:path>
              <a:moveTo>
                <a:pt x="1988806" y="1513785"/>
              </a:moveTo>
              <a:arcTo wR="1048768" hR="1048768" stAng="1579239" swAng="1633437"/>
            </a:path>
          </a:pathLst>
        </a:custGeom>
        <a:noFill/>
        <a:ln w="9525" cap="flat" cmpd="sng" algn="ctr">
          <a:solidFill>
            <a:schemeClr val="accent2">
              <a:shade val="90000"/>
              <a:hueOff val="0"/>
              <a:satOff val="-29980"/>
              <a:lumOff val="1438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02D30BC-668C-44A6-BADE-768C3007D225}">
      <dsp:nvSpPr>
        <dsp:cNvPr id="0" name=""/>
        <dsp:cNvSpPr/>
      </dsp:nvSpPr>
      <dsp:spPr>
        <a:xfrm>
          <a:off x="1695485" y="2098331"/>
          <a:ext cx="976770" cy="634900"/>
        </a:xfrm>
        <a:prstGeom prst="roundRect">
          <a:avLst/>
        </a:prstGeom>
        <a:solidFill>
          <a:schemeClr val="accent2">
            <a:shade val="80000"/>
            <a:hueOff val="0"/>
            <a:satOff val="-59960"/>
            <a:lumOff val="294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Less time for new features</a:t>
          </a:r>
        </a:p>
      </dsp:txBody>
      <dsp:txXfrm>
        <a:off x="1726478" y="2129324"/>
        <a:ext cx="914784" cy="572914"/>
      </dsp:txXfrm>
    </dsp:sp>
    <dsp:sp modelId="{9AF571DB-AB02-400F-AF67-4164D7A9126C}">
      <dsp:nvSpPr>
        <dsp:cNvPr id="0" name=""/>
        <dsp:cNvSpPr/>
      </dsp:nvSpPr>
      <dsp:spPr>
        <a:xfrm>
          <a:off x="1135102" y="318245"/>
          <a:ext cx="2097536" cy="2097536"/>
        </a:xfrm>
        <a:custGeom>
          <a:avLst/>
          <a:gdLst/>
          <a:ahLst/>
          <a:cxnLst/>
          <a:rect l="0" t="0" r="0" b="0"/>
          <a:pathLst>
            <a:path>
              <a:moveTo>
                <a:pt x="425593" y="1892312"/>
              </a:moveTo>
              <a:arcTo wR="1048768" hR="1048768" stAng="7587324" swAng="1633437"/>
            </a:path>
          </a:pathLst>
        </a:custGeom>
        <a:noFill/>
        <a:ln w="9525" cap="flat" cmpd="sng" algn="ctr">
          <a:solidFill>
            <a:schemeClr val="accent2">
              <a:shade val="90000"/>
              <a:hueOff val="0"/>
              <a:satOff val="-59960"/>
              <a:lumOff val="28776"/>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61E7FD7-8CF4-48C9-8DA5-3BE646AE65A0}">
      <dsp:nvSpPr>
        <dsp:cNvPr id="0" name=""/>
        <dsp:cNvSpPr/>
      </dsp:nvSpPr>
      <dsp:spPr>
        <a:xfrm>
          <a:off x="646717" y="1049563"/>
          <a:ext cx="976770" cy="634900"/>
        </a:xfrm>
        <a:prstGeom prst="roundRect">
          <a:avLst/>
        </a:prstGeom>
        <a:solidFill>
          <a:schemeClr val="accent2">
            <a:shade val="80000"/>
            <a:hueOff val="0"/>
            <a:satOff val="-89940"/>
            <a:lumOff val="442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Behind schedule</a:t>
          </a:r>
        </a:p>
      </dsp:txBody>
      <dsp:txXfrm>
        <a:off x="677710" y="1080556"/>
        <a:ext cx="914784" cy="572914"/>
      </dsp:txXfrm>
    </dsp:sp>
    <dsp:sp modelId="{C902B414-23FC-424A-8EBC-DEC0AE05DC93}">
      <dsp:nvSpPr>
        <dsp:cNvPr id="0" name=""/>
        <dsp:cNvSpPr/>
      </dsp:nvSpPr>
      <dsp:spPr>
        <a:xfrm>
          <a:off x="1135102" y="318245"/>
          <a:ext cx="2097536" cy="2097536"/>
        </a:xfrm>
        <a:custGeom>
          <a:avLst/>
          <a:gdLst/>
          <a:ahLst/>
          <a:cxnLst/>
          <a:rect l="0" t="0" r="0" b="0"/>
          <a:pathLst>
            <a:path>
              <a:moveTo>
                <a:pt x="108729" y="583750"/>
              </a:moveTo>
              <a:arcTo wR="1048768" hR="1048768" stAng="12379239" swAng="1633437"/>
            </a:path>
          </a:pathLst>
        </a:custGeom>
        <a:noFill/>
        <a:ln w="9525" cap="flat" cmpd="sng" algn="ctr">
          <a:solidFill>
            <a:schemeClr val="accent2">
              <a:shade val="90000"/>
              <a:hueOff val="0"/>
              <a:satOff val="-89940"/>
              <a:lumOff val="43164"/>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319"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68788">
              <a:defRPr sz="1000" i="1"/>
            </a:lvl1pPr>
          </a:lstStyle>
          <a:p>
            <a:pPr>
              <a:defRPr/>
            </a:pPr>
            <a:endParaRPr lang="en-US"/>
          </a:p>
        </p:txBody>
      </p:sp>
      <p:sp>
        <p:nvSpPr>
          <p:cNvPr id="4099" name="Rectangle 3"/>
          <p:cNvSpPr>
            <a:spLocks noGrp="1" noChangeArrowheads="1"/>
          </p:cNvSpPr>
          <p:nvPr>
            <p:ph type="dt" sz="quarter" idx="1"/>
          </p:nvPr>
        </p:nvSpPr>
        <p:spPr bwMode="auto">
          <a:xfrm>
            <a:off x="5640646"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68788">
              <a:defRPr sz="1000" i="1"/>
            </a:lvl1pPr>
          </a:lstStyle>
          <a:p>
            <a:pPr>
              <a:defRPr/>
            </a:pPr>
            <a:endParaRPr lang="en-US"/>
          </a:p>
        </p:txBody>
      </p:sp>
      <p:sp>
        <p:nvSpPr>
          <p:cNvPr id="4100" name="Rectangle 4"/>
          <p:cNvSpPr>
            <a:spLocks noGrp="1" noChangeArrowheads="1"/>
          </p:cNvSpPr>
          <p:nvPr>
            <p:ph type="ftr" sz="quarter" idx="2"/>
          </p:nvPr>
        </p:nvSpPr>
        <p:spPr bwMode="auto">
          <a:xfrm>
            <a:off x="32319"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68788">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40646"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68788">
              <a:defRPr sz="1000" i="1"/>
            </a:lvl1pPr>
          </a:lstStyle>
          <a:p>
            <a:pPr>
              <a:defRPr/>
            </a:pPr>
            <a:fld id="{B0AC2A3D-B99B-4BE3-904E-8F9BDE86B7D8}" type="slidenum">
              <a:rPr lang="en-US"/>
              <a:pPr>
                <a:defRPr/>
              </a:pPr>
              <a:t>‹#›</a:t>
            </a:fld>
            <a:endParaRPr lang="en-US"/>
          </a:p>
        </p:txBody>
      </p:sp>
    </p:spTree>
    <p:extLst>
      <p:ext uri="{BB962C8B-B14F-4D97-AF65-F5344CB8AC3E}">
        <p14:creationId xmlns:p14="http://schemas.microsoft.com/office/powerpoint/2010/main" val="11715663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024" units="cm"/>
          <inkml:channel name="T" type="integer" max="2.14748E9" units="dev"/>
        </inkml:traceFormat>
        <inkml:channelProperties>
          <inkml:channelProperty channel="X" name="resolution" value="75.51623" units="1/cm"/>
          <inkml:channelProperty channel="Y" name="resolution" value="37.78598" units="1/cm"/>
          <inkml:channelProperty channel="T" name="resolution" value="1" units="1/dev"/>
        </inkml:channelProperties>
      </inkml:inkSource>
      <inkml:timestamp xml:id="ts0" timeString="2018-10-23T13:38:32.598"/>
    </inkml:context>
    <inkml:brush xml:id="br0">
      <inkml:brushProperty name="width" value="0.05292" units="cm"/>
      <inkml:brushProperty name="height" value="0.05292" units="cm"/>
      <inkml:brushProperty name="color" value="#FF0000"/>
    </inkml:brush>
  </inkml:definitions>
  <inkml:trace contextRef="#ctx0" brushRef="#br0">20287 8402 0</inkml:trace>
  <inkml:trace contextRef="#ctx0" brushRef="#br0" timeOffset="2371.83">19621 10078 0,'-22'0'15,"22"22"1,22-22 93,85-86-93,-21 22-16,-21-44 16,-1 22-16,22 0 15,-21 0-15,21-21 16,-43 85-16,0-42 15,21-1-15,-21 22 16,-22 22 0,1-1-1,-22 1 1,21 21 0,1-22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855"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42786">
              <a:defRPr sz="1000" i="1"/>
            </a:lvl1pPr>
          </a:lstStyle>
          <a:p>
            <a:pPr>
              <a:defRPr/>
            </a:pPr>
            <a:endParaRPr lang="en-US"/>
          </a:p>
        </p:txBody>
      </p:sp>
      <p:sp>
        <p:nvSpPr>
          <p:cNvPr id="2051" name="Rectangle 3"/>
          <p:cNvSpPr>
            <a:spLocks noGrp="1" noChangeArrowheads="1"/>
          </p:cNvSpPr>
          <p:nvPr>
            <p:ph type="dt" idx="1"/>
          </p:nvPr>
        </p:nvSpPr>
        <p:spPr bwMode="auto">
          <a:xfrm>
            <a:off x="5614792"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42786">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125788" y="512763"/>
            <a:ext cx="3676650" cy="2546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9812" y="3230245"/>
            <a:ext cx="7368604" cy="3070643"/>
          </a:xfrm>
          <a:prstGeom prst="rect">
            <a:avLst/>
          </a:prstGeom>
          <a:noFill/>
          <a:ln w="9525">
            <a:noFill/>
            <a:miter lim="800000"/>
            <a:headEnd/>
            <a:tailEnd/>
          </a:ln>
          <a:effectLst/>
        </p:spPr>
        <p:txBody>
          <a:bodyPr vert="horz" wrap="square" lIns="87569" tIns="41397" rIns="87569" bIns="413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855"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42786">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614792"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42786">
              <a:defRPr sz="1000" i="1"/>
            </a:lvl1pPr>
          </a:lstStyle>
          <a:p>
            <a:pPr>
              <a:defRPr/>
            </a:pPr>
            <a:fld id="{A7E88535-4BEA-4EE8-AB4A-C9FA970A9824}" type="slidenum">
              <a:rPr lang="en-US"/>
              <a:pPr>
                <a:defRPr/>
              </a:pPr>
              <a:t>‹#›</a:t>
            </a:fld>
            <a:endParaRPr lang="en-US"/>
          </a:p>
        </p:txBody>
      </p:sp>
    </p:spTree>
    <p:extLst>
      <p:ext uri="{BB962C8B-B14F-4D97-AF65-F5344CB8AC3E}">
        <p14:creationId xmlns:p14="http://schemas.microsoft.com/office/powerpoint/2010/main" val="1836913820"/>
      </p:ext>
    </p:extLst>
  </p:cSld>
  <p:clrMap bg1="lt1" tx1="dk1" bg2="lt2" tx2="dk2" accent1="accent1" accent2="accent2" accent3="accent3" accent4="accent4" accent5="accent5" accent6="accent6" hlink="hlink" folHlink="folHlink"/>
  <p:hf hdr="0" dt="0"/>
  <p:notesStyle>
    <a:lvl1pPr algn="l" defTabSz="839788" rtl="0" eaLnBrk="0" fontAlgn="base" hangingPunct="0">
      <a:spcBef>
        <a:spcPct val="30000"/>
      </a:spcBef>
      <a:spcAft>
        <a:spcPct val="0"/>
      </a:spcAft>
      <a:defRPr sz="1200" kern="1200">
        <a:solidFill>
          <a:schemeClr val="tx1"/>
        </a:solidFill>
        <a:latin typeface="Arial" charset="0"/>
        <a:ea typeface="+mn-ea"/>
        <a:cs typeface="+mn-cs"/>
      </a:defRPr>
    </a:lvl1pPr>
    <a:lvl2pPr marL="439738" algn="l" defTabSz="839788" rtl="0" eaLnBrk="0" fontAlgn="base" hangingPunct="0">
      <a:spcBef>
        <a:spcPct val="30000"/>
      </a:spcBef>
      <a:spcAft>
        <a:spcPct val="0"/>
      </a:spcAft>
      <a:defRPr sz="1200" kern="1200">
        <a:solidFill>
          <a:schemeClr val="tx1"/>
        </a:solidFill>
        <a:latin typeface="Arial" charset="0"/>
        <a:ea typeface="+mn-ea"/>
        <a:cs typeface="+mn-cs"/>
      </a:defRPr>
    </a:lvl2pPr>
    <a:lvl3pPr marL="874713" algn="l" defTabSz="839788" rtl="0" eaLnBrk="0" fontAlgn="base" hangingPunct="0">
      <a:spcBef>
        <a:spcPct val="30000"/>
      </a:spcBef>
      <a:spcAft>
        <a:spcPct val="0"/>
      </a:spcAft>
      <a:defRPr sz="1200" kern="1200">
        <a:solidFill>
          <a:schemeClr val="tx1"/>
        </a:solidFill>
        <a:latin typeface="Arial" charset="0"/>
        <a:ea typeface="+mn-ea"/>
        <a:cs typeface="+mn-cs"/>
      </a:defRPr>
    </a:lvl3pPr>
    <a:lvl4pPr marL="1316038" algn="l" defTabSz="839788" rtl="0" eaLnBrk="0" fontAlgn="base" hangingPunct="0">
      <a:spcBef>
        <a:spcPct val="30000"/>
      </a:spcBef>
      <a:spcAft>
        <a:spcPct val="0"/>
      </a:spcAft>
      <a:defRPr sz="1200" kern="1200">
        <a:solidFill>
          <a:schemeClr val="tx1"/>
        </a:solidFill>
        <a:latin typeface="Arial" charset="0"/>
        <a:ea typeface="+mn-ea"/>
        <a:cs typeface="+mn-cs"/>
      </a:defRPr>
    </a:lvl4pPr>
    <a:lvl5pPr marL="1752600" algn="l" defTabSz="839788"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r>
              <a:rPr lang="en-US" sz="1000"/>
              <a:t>Software Design</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fld id="{9230C636-ECB8-47BE-92DE-F91BE5C0FACE}" type="slidenum">
              <a:rPr lang="en-US" sz="1000" smtClean="0"/>
              <a:pPr/>
              <a:t>1</a:t>
            </a:fld>
            <a:endParaRPr lang="en-US" sz="10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403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9</a:t>
            </a:fld>
            <a:endParaRPr lang="en-US"/>
          </a:p>
        </p:txBody>
      </p:sp>
    </p:spTree>
    <p:extLst>
      <p:ext uri="{BB962C8B-B14F-4D97-AF65-F5344CB8AC3E}">
        <p14:creationId xmlns:p14="http://schemas.microsoft.com/office/powerpoint/2010/main" val="368775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a:t>
            </a:r>
            <a:r>
              <a:rPr lang="en-US" baseline="0" dirty="0"/>
              <a:t> is taken from Ref [3]: </a:t>
            </a:r>
            <a:r>
              <a:rPr lang="en-US" sz="1200" dirty="0"/>
              <a:t>Philippe </a:t>
            </a:r>
            <a:r>
              <a:rPr lang="en-US" sz="1200" dirty="0" err="1"/>
              <a:t>Kruchten</a:t>
            </a:r>
            <a:r>
              <a:rPr lang="en-US" sz="1200" dirty="0"/>
              <a:t>, Robert L. Nord, and </a:t>
            </a:r>
            <a:r>
              <a:rPr lang="en-US" sz="1200" dirty="0" err="1"/>
              <a:t>Ipek</a:t>
            </a:r>
            <a:r>
              <a:rPr lang="en-US" sz="1200" dirty="0"/>
              <a:t> </a:t>
            </a:r>
            <a:r>
              <a:rPr lang="en-US" sz="1200" dirty="0" err="1"/>
              <a:t>Ozkaya</a:t>
            </a:r>
            <a:r>
              <a:rPr lang="en-US" sz="1200" dirty="0"/>
              <a:t>. 2012. Technical Debt: From Metaphor to Theory and Practice. IEEE </a:t>
            </a:r>
            <a:r>
              <a:rPr lang="en-US" sz="1200" dirty="0" err="1"/>
              <a:t>Softw</a:t>
            </a:r>
            <a:r>
              <a:rPr lang="en-US" sz="1200" dirty="0"/>
              <a:t>. 29, 6 (November 2012), 18-21. DOI: https://doi.org/10.1109/MS.2012.167 .</a:t>
            </a:r>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24</a:t>
            </a:fld>
            <a:endParaRPr lang="en-US"/>
          </a:p>
        </p:txBody>
      </p:sp>
    </p:spTree>
    <p:extLst>
      <p:ext uri="{BB962C8B-B14F-4D97-AF65-F5344CB8AC3E}">
        <p14:creationId xmlns:p14="http://schemas.microsoft.com/office/powerpoint/2010/main" val="355918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39788" rtl="0" eaLnBrk="0" fontAlgn="base" latinLnBrk="0" hangingPunct="0">
              <a:lnSpc>
                <a:spcPct val="100000"/>
              </a:lnSpc>
              <a:spcBef>
                <a:spcPct val="30000"/>
              </a:spcBef>
              <a:spcAft>
                <a:spcPct val="0"/>
              </a:spcAft>
              <a:buClrTx/>
              <a:buSzTx/>
              <a:buFontTx/>
              <a:buNone/>
              <a:tabLst/>
              <a:defRPr/>
            </a:pPr>
            <a:r>
              <a:rPr lang="en-US" sz="1200" dirty="0" err="1"/>
              <a:t>Jesper</a:t>
            </a:r>
            <a:r>
              <a:rPr lang="en-US" sz="1200" dirty="0"/>
              <a:t> </a:t>
            </a:r>
            <a:r>
              <a:rPr lang="en-US" sz="1200" dirty="0" err="1"/>
              <a:t>Boeg</a:t>
            </a:r>
            <a:r>
              <a:rPr lang="en-US" sz="1200" dirty="0"/>
              <a:t>, Successfully balancing technical debt and new features – staying in the “flow-zone” or how to get back in there. http://agileupgrade.com/successfully-balancing-technical-depth-and-new-features-staying-in-the-flow-zone-or-how-to-get-back-in-there/</a:t>
            </a:r>
            <a:br>
              <a:rPr lang="en-US" sz="1200" dirty="0"/>
            </a:br>
            <a:endParaRPr lang="en-US" sz="1050" dirty="0"/>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43</a:t>
            </a:fld>
            <a:endParaRPr lang="en-US"/>
          </a:p>
        </p:txBody>
      </p:sp>
    </p:spTree>
    <p:extLst>
      <p:ext uri="{BB962C8B-B14F-4D97-AF65-F5344CB8AC3E}">
        <p14:creationId xmlns:p14="http://schemas.microsoft.com/office/powerpoint/2010/main" val="184347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http://www.iainjmitchell.com/blog/kanban-board-tour</a:t>
            </a:r>
          </a:p>
          <a:p>
            <a:endParaRPr lang="en-US" sz="1200" b="1"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Legend</a:t>
            </a:r>
            <a:r>
              <a:rPr lang="en-US" sz="1200" b="0" i="0" kern="1200" dirty="0">
                <a:solidFill>
                  <a:schemeClr val="tx1"/>
                </a:solidFill>
                <a:effectLst/>
                <a:latin typeface="Arial" charset="0"/>
                <a:ea typeface="+mn-ea"/>
                <a:cs typeface="+mn-cs"/>
              </a:rPr>
              <a:t> – This shows the types of cards (by </a:t>
            </a:r>
            <a:r>
              <a:rPr lang="en-US" sz="1200" b="0" i="0" kern="1200" dirty="0" err="1">
                <a:solidFill>
                  <a:schemeClr val="tx1"/>
                </a:solidFill>
                <a:effectLst/>
                <a:latin typeface="Arial" charset="0"/>
                <a:ea typeface="+mn-ea"/>
                <a:cs typeface="+mn-cs"/>
              </a:rPr>
              <a:t>colour</a:t>
            </a:r>
            <a:r>
              <a:rPr lang="en-US" sz="1200" b="0" i="0" kern="1200" dirty="0">
                <a:solidFill>
                  <a:schemeClr val="tx1"/>
                </a:solidFill>
                <a:effectLst/>
                <a:latin typeface="Arial" charset="0"/>
                <a:ea typeface="+mn-ea"/>
                <a:cs typeface="+mn-cs"/>
              </a:rPr>
              <a:t>) that can be on the board, these include New features, Tech debt, Defects, Investigations (support) and External Issues (e.g. new servers). The purpose of this is to clearly </a:t>
            </a:r>
            <a:r>
              <a:rPr lang="en-US" sz="1200" b="1" i="0" kern="1200" dirty="0" err="1">
                <a:solidFill>
                  <a:schemeClr val="tx1"/>
                </a:solidFill>
                <a:effectLst/>
                <a:latin typeface="Arial" charset="0"/>
                <a:ea typeface="+mn-ea"/>
                <a:cs typeface="+mn-cs"/>
              </a:rPr>
              <a:t>visualise</a:t>
            </a:r>
            <a:r>
              <a:rPr lang="en-US" sz="1200" b="0" i="0" kern="1200" dirty="0">
                <a:solidFill>
                  <a:schemeClr val="tx1"/>
                </a:solidFill>
                <a:effectLst/>
                <a:latin typeface="Arial" charset="0"/>
                <a:ea typeface="+mn-ea"/>
                <a:cs typeface="+mn-cs"/>
              </a:rPr>
              <a:t> the type of work that is being processed</a:t>
            </a:r>
          </a:p>
          <a:p>
            <a:r>
              <a:rPr lang="en-US" sz="1200" b="1" i="0" kern="1200" dirty="0">
                <a:solidFill>
                  <a:schemeClr val="tx1"/>
                </a:solidFill>
                <a:effectLst/>
                <a:latin typeface="Arial" charset="0"/>
                <a:ea typeface="+mn-ea"/>
                <a:cs typeface="+mn-cs"/>
              </a:rPr>
              <a:t>Limits</a:t>
            </a:r>
            <a:r>
              <a:rPr lang="en-US" sz="1200" b="0" i="0" kern="1200" dirty="0">
                <a:solidFill>
                  <a:schemeClr val="tx1"/>
                </a:solidFill>
                <a:effectLst/>
                <a:latin typeface="Arial" charset="0"/>
                <a:ea typeface="+mn-ea"/>
                <a:cs typeface="+mn-cs"/>
              </a:rPr>
              <a:t> – Each pending and work in progress column has a limit to control the amount of work that can be taken on. These limits are set based on resource levels and other </a:t>
            </a:r>
            <a:r>
              <a:rPr lang="en-US" sz="1200" b="1" i="0" kern="1200" dirty="0">
                <a:solidFill>
                  <a:schemeClr val="tx1"/>
                </a:solidFill>
                <a:effectLst/>
                <a:latin typeface="Arial" charset="0"/>
                <a:ea typeface="+mn-ea"/>
                <a:cs typeface="+mn-cs"/>
              </a:rPr>
              <a:t>bottlenecks</a:t>
            </a:r>
            <a:r>
              <a:rPr lang="en-US" sz="1200" b="0" i="0" kern="1200" dirty="0">
                <a:solidFill>
                  <a:schemeClr val="tx1"/>
                </a:solidFill>
                <a:effectLst/>
                <a:latin typeface="Arial" charset="0"/>
                <a:ea typeface="+mn-ea"/>
                <a:cs typeface="+mn-cs"/>
              </a:rPr>
              <a:t>, and are intended to encourage the PULLING of work when capacity exists rather than continuing to force more work onto a bottleneck.</a:t>
            </a:r>
          </a:p>
          <a:p>
            <a:r>
              <a:rPr lang="en-US" sz="1200" b="1" i="0" kern="1200" dirty="0">
                <a:solidFill>
                  <a:schemeClr val="tx1"/>
                </a:solidFill>
                <a:effectLst/>
                <a:latin typeface="Arial" charset="0"/>
                <a:ea typeface="+mn-ea"/>
                <a:cs typeface="+mn-cs"/>
              </a:rPr>
              <a:t>Avatar</a:t>
            </a:r>
            <a:r>
              <a:rPr lang="en-US" sz="1200" b="0" i="0" kern="1200" dirty="0">
                <a:solidFill>
                  <a:schemeClr val="tx1"/>
                </a:solidFill>
                <a:effectLst/>
                <a:latin typeface="Arial" charset="0"/>
                <a:ea typeface="+mn-ea"/>
                <a:cs typeface="+mn-cs"/>
              </a:rPr>
              <a:t> – Each team member has ONE avatar to place on the item they are on, this tells other team members that this card is being worked upon and should be progressing. As we pair on most development, there will often be more than one avatar on each Dev task.</a:t>
            </a:r>
          </a:p>
          <a:p>
            <a:r>
              <a:rPr lang="en-US" sz="1200" b="1" i="0" kern="1200" dirty="0">
                <a:solidFill>
                  <a:schemeClr val="tx1"/>
                </a:solidFill>
                <a:effectLst/>
                <a:latin typeface="Arial" charset="0"/>
                <a:ea typeface="+mn-ea"/>
                <a:cs typeface="+mn-cs"/>
              </a:rPr>
              <a:t>Arrows</a:t>
            </a:r>
            <a:r>
              <a:rPr lang="en-US" sz="1200" b="0" i="0" kern="1200" dirty="0">
                <a:solidFill>
                  <a:schemeClr val="tx1"/>
                </a:solidFill>
                <a:effectLst/>
                <a:latin typeface="Arial" charset="0"/>
                <a:ea typeface="+mn-ea"/>
                <a:cs typeface="+mn-cs"/>
              </a:rPr>
              <a:t> – Indicate movement of tasks since the last standup, again this is part of the </a:t>
            </a:r>
            <a:r>
              <a:rPr lang="en-US" sz="1200" b="1" i="0" kern="1200" dirty="0" err="1">
                <a:solidFill>
                  <a:schemeClr val="tx1"/>
                </a:solidFill>
                <a:effectLst/>
                <a:latin typeface="Arial" charset="0"/>
                <a:ea typeface="+mn-ea"/>
                <a:cs typeface="+mn-cs"/>
              </a:rPr>
              <a:t>visualisation</a:t>
            </a:r>
            <a:r>
              <a:rPr lang="en-US" sz="1200" b="0" i="0" kern="1200" dirty="0">
                <a:solidFill>
                  <a:schemeClr val="tx1"/>
                </a:solidFill>
                <a:effectLst/>
                <a:latin typeface="Arial" charset="0"/>
                <a:ea typeface="+mn-ea"/>
                <a:cs typeface="+mn-cs"/>
              </a:rPr>
              <a:t> of the process. These cards are often ignored at the standup, as we want to focus on the items that are not progressing, such as…</a:t>
            </a:r>
          </a:p>
          <a:p>
            <a:r>
              <a:rPr lang="en-US" sz="1200" b="1" i="0" kern="1200" dirty="0">
                <a:solidFill>
                  <a:schemeClr val="tx1"/>
                </a:solidFill>
                <a:effectLst/>
                <a:latin typeface="Arial" charset="0"/>
                <a:ea typeface="+mn-ea"/>
                <a:cs typeface="+mn-cs"/>
              </a:rPr>
              <a:t>Blockers</a:t>
            </a:r>
            <a:r>
              <a:rPr lang="en-US" sz="1200" b="0" i="0" kern="1200" dirty="0">
                <a:solidFill>
                  <a:schemeClr val="tx1"/>
                </a:solidFill>
                <a:effectLst/>
                <a:latin typeface="Arial" charset="0"/>
                <a:ea typeface="+mn-ea"/>
                <a:cs typeface="+mn-cs"/>
              </a:rPr>
              <a:t> – We want to </a:t>
            </a:r>
            <a:r>
              <a:rPr lang="en-US" sz="1200" b="0" i="0" kern="1200" dirty="0" err="1">
                <a:solidFill>
                  <a:schemeClr val="tx1"/>
                </a:solidFill>
                <a:effectLst/>
                <a:latin typeface="Arial" charset="0"/>
                <a:ea typeface="+mn-ea"/>
                <a:cs typeface="+mn-cs"/>
              </a:rPr>
              <a:t>minimise</a:t>
            </a:r>
            <a:r>
              <a:rPr lang="en-US" sz="1200" b="0" i="0" kern="1200" dirty="0">
                <a:solidFill>
                  <a:schemeClr val="tx1"/>
                </a:solidFill>
                <a:effectLst/>
                <a:latin typeface="Arial" charset="0"/>
                <a:ea typeface="+mn-ea"/>
                <a:cs typeface="+mn-cs"/>
              </a:rPr>
              <a:t> blockers as they cause more bottlenecks in the system, so we clearly indicate these items with blocked avatar. An additional requirement to blocking a card is to add the details of WHO and WHY the item is unable to proceed.</a:t>
            </a:r>
          </a:p>
          <a:p>
            <a:r>
              <a:rPr lang="en-US" sz="1200" b="1" i="0" kern="1200" dirty="0">
                <a:solidFill>
                  <a:schemeClr val="tx1"/>
                </a:solidFill>
                <a:effectLst/>
                <a:latin typeface="Arial" charset="0"/>
                <a:ea typeface="+mn-ea"/>
                <a:cs typeface="+mn-cs"/>
              </a:rPr>
              <a:t>Waste</a:t>
            </a:r>
            <a:r>
              <a:rPr lang="en-US" sz="1200" b="0" i="0" kern="1200" dirty="0">
                <a:solidFill>
                  <a:schemeClr val="tx1"/>
                </a:solidFill>
                <a:effectLst/>
                <a:latin typeface="Arial" charset="0"/>
                <a:ea typeface="+mn-ea"/>
                <a:cs typeface="+mn-cs"/>
              </a:rPr>
              <a:t> – Tasks can be abandoned at any stage in the process, we collect these and review at the weekly </a:t>
            </a:r>
            <a:r>
              <a:rPr lang="en-US" sz="1200" b="1" i="0" kern="1200" dirty="0">
                <a:solidFill>
                  <a:schemeClr val="tx1"/>
                </a:solidFill>
                <a:effectLst/>
                <a:latin typeface="Arial" charset="0"/>
                <a:ea typeface="+mn-ea"/>
                <a:cs typeface="+mn-cs"/>
              </a:rPr>
              <a:t>retrospective</a:t>
            </a:r>
            <a:r>
              <a:rPr lang="en-US" sz="1200" b="0" i="0" kern="1200" dirty="0">
                <a:solidFill>
                  <a:schemeClr val="tx1"/>
                </a:solidFill>
                <a:effectLst/>
                <a:latin typeface="Arial" charset="0"/>
                <a:ea typeface="+mn-ea"/>
                <a:cs typeface="+mn-cs"/>
              </a:rPr>
              <a:t>.</a:t>
            </a:r>
          </a:p>
          <a:p>
            <a:r>
              <a:rPr lang="en-US" sz="1200" b="1" i="0" kern="1200" dirty="0">
                <a:solidFill>
                  <a:schemeClr val="tx1"/>
                </a:solidFill>
                <a:effectLst/>
                <a:latin typeface="Arial" charset="0"/>
                <a:ea typeface="+mn-ea"/>
                <a:cs typeface="+mn-cs"/>
              </a:rPr>
              <a:t>Continuous Improvements</a:t>
            </a:r>
            <a:r>
              <a:rPr lang="en-US" sz="1200" b="0" i="0" kern="1200" dirty="0">
                <a:solidFill>
                  <a:schemeClr val="tx1"/>
                </a:solidFill>
                <a:effectLst/>
                <a:latin typeface="Arial" charset="0"/>
                <a:ea typeface="+mn-ea"/>
                <a:cs typeface="+mn-cs"/>
              </a:rPr>
              <a:t> – Also, at the weekly </a:t>
            </a:r>
            <a:r>
              <a:rPr lang="en-US" sz="1200" b="1" i="0" kern="1200" dirty="0">
                <a:solidFill>
                  <a:schemeClr val="tx1"/>
                </a:solidFill>
                <a:effectLst/>
                <a:latin typeface="Arial" charset="0"/>
                <a:ea typeface="+mn-ea"/>
                <a:cs typeface="+mn-cs"/>
              </a:rPr>
              <a:t>retrospective</a:t>
            </a:r>
            <a:r>
              <a:rPr lang="en-US" sz="1200" b="0" i="0" kern="1200" dirty="0">
                <a:solidFill>
                  <a:schemeClr val="tx1"/>
                </a:solidFill>
                <a:effectLst/>
                <a:latin typeface="Arial" charset="0"/>
                <a:ea typeface="+mn-ea"/>
                <a:cs typeface="+mn-cs"/>
              </a:rPr>
              <a:t> we decide upon three improvement points that we want to tackle for the following week. These are </a:t>
            </a:r>
            <a:r>
              <a:rPr lang="en-US" sz="1200" b="0" i="0" kern="1200" dirty="0" err="1">
                <a:solidFill>
                  <a:schemeClr val="tx1"/>
                </a:solidFill>
                <a:effectLst/>
                <a:latin typeface="Arial" charset="0"/>
                <a:ea typeface="+mn-ea"/>
                <a:cs typeface="+mn-cs"/>
              </a:rPr>
              <a:t>summarised</a:t>
            </a:r>
            <a:r>
              <a:rPr lang="en-US" sz="1200" b="0" i="0" kern="1200" dirty="0">
                <a:solidFill>
                  <a:schemeClr val="tx1"/>
                </a:solidFill>
                <a:effectLst/>
                <a:latin typeface="Arial" charset="0"/>
                <a:ea typeface="+mn-ea"/>
                <a:cs typeface="+mn-cs"/>
              </a:rPr>
              <a:t> on the board and recalled at the beginning of the morning standup, if we fail to make any progress on an improvement then it may be rolled over to the next week.</a:t>
            </a:r>
          </a:p>
          <a:p>
            <a:pPr marL="0" marR="0" lvl="0" indent="0" algn="l" defTabSz="839788" rtl="0" eaLnBrk="0" fontAlgn="base" latinLnBrk="0" hangingPunct="0">
              <a:lnSpc>
                <a:spcPct val="100000"/>
              </a:lnSpc>
              <a:spcBef>
                <a:spcPct val="30000"/>
              </a:spcBef>
              <a:spcAft>
                <a:spcPct val="0"/>
              </a:spcAft>
              <a:buClrTx/>
              <a:buSzTx/>
              <a:buFontTx/>
              <a:buNone/>
              <a:tabLst/>
              <a:defRPr/>
            </a:pPr>
            <a:br>
              <a:rPr lang="en-US" sz="1200" dirty="0"/>
            </a:br>
            <a:endParaRPr lang="en-US" sz="1050" dirty="0"/>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44</a:t>
            </a:fld>
            <a:endParaRPr lang="en-US"/>
          </a:p>
        </p:txBody>
      </p:sp>
    </p:spTree>
    <p:extLst>
      <p:ext uri="{BB962C8B-B14F-4D97-AF65-F5344CB8AC3E}">
        <p14:creationId xmlns:p14="http://schemas.microsoft.com/office/powerpoint/2010/main" val="163272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http://www.iainjmitchell.com/blog/kanban-board-tour</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45</a:t>
            </a:fld>
            <a:endParaRPr lang="en-US"/>
          </a:p>
        </p:txBody>
      </p:sp>
    </p:spTree>
    <p:extLst>
      <p:ext uri="{BB962C8B-B14F-4D97-AF65-F5344CB8AC3E}">
        <p14:creationId xmlns:p14="http://schemas.microsoft.com/office/powerpoint/2010/main" val="799296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39788" rtl="0" eaLnBrk="0" fontAlgn="base" latinLnBrk="0" hangingPunct="0">
              <a:lnSpc>
                <a:spcPct val="100000"/>
              </a:lnSpc>
              <a:spcBef>
                <a:spcPct val="30000"/>
              </a:spcBef>
              <a:spcAft>
                <a:spcPct val="0"/>
              </a:spcAft>
              <a:buClrTx/>
              <a:buSzTx/>
              <a:buFontTx/>
              <a:buNone/>
              <a:tabLst/>
              <a:defRPr/>
            </a:pPr>
            <a:r>
              <a:rPr lang="en-US" sz="1200" dirty="0" err="1"/>
              <a:t>Jesper</a:t>
            </a:r>
            <a:r>
              <a:rPr lang="en-US" sz="1200" dirty="0"/>
              <a:t> </a:t>
            </a:r>
            <a:r>
              <a:rPr lang="en-US" sz="1200" dirty="0" err="1"/>
              <a:t>Boeg</a:t>
            </a:r>
            <a:r>
              <a:rPr lang="en-US" sz="1200" dirty="0"/>
              <a:t>, Successfully balancing technical debt and new features – staying in the “flow-zone” or how to get back in there. http://agileupgrade.com/successfully-balancing-technical-depth-and-new-features-staying-in-the-flow-zone-or-how-to-get-back-in-there/</a:t>
            </a:r>
            <a:br>
              <a:rPr lang="en-US" sz="1200" dirty="0"/>
            </a:br>
            <a:endParaRPr lang="en-US" sz="1050" dirty="0"/>
          </a:p>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46</a:t>
            </a:fld>
            <a:endParaRPr lang="en-US"/>
          </a:p>
        </p:txBody>
      </p:sp>
    </p:spTree>
    <p:extLst>
      <p:ext uri="{BB962C8B-B14F-4D97-AF65-F5344CB8AC3E}">
        <p14:creationId xmlns:p14="http://schemas.microsoft.com/office/powerpoint/2010/main" val="78486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Question:</a:t>
            </a:r>
            <a:r>
              <a:rPr lang="en-HK" baseline="0" dirty="0"/>
              <a:t> a scenario is that initially, a project creates very few new values (smaller than the one without investing into any best practice) by investing too much on these practices. In this case, the project may already be killed in the first few sprints due to low value creation. This is undesirable.</a:t>
            </a:r>
            <a:endParaRPr lang="en-HK"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55</a:t>
            </a:fld>
            <a:endParaRPr lang="en-US"/>
          </a:p>
        </p:txBody>
      </p:sp>
    </p:spTree>
    <p:extLst>
      <p:ext uri="{BB962C8B-B14F-4D97-AF65-F5344CB8AC3E}">
        <p14:creationId xmlns:p14="http://schemas.microsoft.com/office/powerpoint/2010/main" val="129725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65</a:t>
            </a:fld>
            <a:endParaRPr lang="en-US"/>
          </a:p>
        </p:txBody>
      </p:sp>
    </p:spTree>
    <p:extLst>
      <p:ext uri="{BB962C8B-B14F-4D97-AF65-F5344CB8AC3E}">
        <p14:creationId xmlns:p14="http://schemas.microsoft.com/office/powerpoint/2010/main" val="1032512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pPr>
                <a:defRPr/>
              </a:pPr>
              <a:t>‹#›</a:t>
            </a:fld>
            <a:endParaRPr lang="en-US"/>
          </a:p>
        </p:txBody>
      </p:sp>
    </p:spTree>
    <p:extLst>
      <p:ext uri="{BB962C8B-B14F-4D97-AF65-F5344CB8AC3E}">
        <p14:creationId xmlns:p14="http://schemas.microsoft.com/office/powerpoint/2010/main" val="3444432482"/>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4EDE836C-C506-41B6-AE73-6EC51D540379}" type="slidenum">
              <a:rPr lang="en-US"/>
              <a:pPr>
                <a:defRPr/>
              </a:pPr>
              <a:t>‹#›</a:t>
            </a:fld>
            <a:endParaRPr lang="en-US"/>
          </a:p>
        </p:txBody>
      </p:sp>
    </p:spTree>
    <p:extLst>
      <p:ext uri="{BB962C8B-B14F-4D97-AF65-F5344CB8AC3E}">
        <p14:creationId xmlns:p14="http://schemas.microsoft.com/office/powerpoint/2010/main" val="20081907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C807D62A-A25F-4874-AB67-6CF4C9C4736C}" type="slidenum">
              <a:rPr lang="en-US"/>
              <a:pPr>
                <a:defRPr/>
              </a:pPr>
              <a:t>‹#›</a:t>
            </a:fld>
            <a:endParaRPr lang="en-US"/>
          </a:p>
        </p:txBody>
      </p:sp>
    </p:spTree>
    <p:extLst>
      <p:ext uri="{BB962C8B-B14F-4D97-AF65-F5344CB8AC3E}">
        <p14:creationId xmlns:p14="http://schemas.microsoft.com/office/powerpoint/2010/main" val="41684203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5792DDC3-EFA3-4647-8A6E-E8039DA1A91A}" type="slidenum">
              <a:rPr lang="en-US"/>
              <a:pPr>
                <a:defRPr/>
              </a:pPr>
              <a:t>‹#›</a:t>
            </a:fld>
            <a:endParaRPr lang="en-US"/>
          </a:p>
        </p:txBody>
      </p:sp>
    </p:spTree>
    <p:extLst>
      <p:ext uri="{BB962C8B-B14F-4D97-AF65-F5344CB8AC3E}">
        <p14:creationId xmlns:p14="http://schemas.microsoft.com/office/powerpoint/2010/main" val="12495921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63B8F44C-0EDE-4D7D-9086-BD1CF3CE7AF7}" type="slidenum">
              <a:rPr lang="en-US"/>
              <a:pPr>
                <a:defRPr/>
              </a:pPr>
              <a:t>‹#›</a:t>
            </a:fld>
            <a:endParaRPr lang="en-US"/>
          </a:p>
        </p:txBody>
      </p:sp>
    </p:spTree>
    <p:extLst>
      <p:ext uri="{BB962C8B-B14F-4D97-AF65-F5344CB8AC3E}">
        <p14:creationId xmlns:p14="http://schemas.microsoft.com/office/powerpoint/2010/main" val="35318880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ECCD115F-8D68-417D-BE51-0997C55306EF}" type="slidenum">
              <a:rPr lang="en-US"/>
              <a:pPr>
                <a:defRPr/>
              </a:pPr>
              <a:t>‹#›</a:t>
            </a:fld>
            <a:endParaRPr lang="en-US"/>
          </a:p>
        </p:txBody>
      </p:sp>
    </p:spTree>
    <p:extLst>
      <p:ext uri="{BB962C8B-B14F-4D97-AF65-F5344CB8AC3E}">
        <p14:creationId xmlns:p14="http://schemas.microsoft.com/office/powerpoint/2010/main" val="12832440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D6C972CB-25A0-49CA-A04F-81E0CCB967DE}" type="slidenum">
              <a:rPr lang="en-US"/>
              <a:pPr>
                <a:defRPr/>
              </a:pPr>
              <a:t>‹#›</a:t>
            </a:fld>
            <a:endParaRPr lang="en-US"/>
          </a:p>
        </p:txBody>
      </p:sp>
    </p:spTree>
    <p:extLst>
      <p:ext uri="{BB962C8B-B14F-4D97-AF65-F5344CB8AC3E}">
        <p14:creationId xmlns:p14="http://schemas.microsoft.com/office/powerpoint/2010/main" val="32456723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a:ln/>
        </p:spPr>
        <p:txBody>
          <a:bodyPr/>
          <a:lstStyle>
            <a:lvl1pPr>
              <a:defRPr/>
            </a:lvl1pPr>
          </a:lstStyle>
          <a:p>
            <a:pPr>
              <a:defRPr/>
            </a:pPr>
            <a:fld id="{65FA675B-1F56-4A1F-B974-9460B94FF877}" type="slidenum">
              <a:rPr lang="en-US"/>
              <a:pPr>
                <a:defRPr/>
              </a:pPr>
              <a:t>‹#›</a:t>
            </a:fld>
            <a:endParaRPr lang="en-US"/>
          </a:p>
        </p:txBody>
      </p:sp>
    </p:spTree>
    <p:extLst>
      <p:ext uri="{BB962C8B-B14F-4D97-AF65-F5344CB8AC3E}">
        <p14:creationId xmlns:p14="http://schemas.microsoft.com/office/powerpoint/2010/main" val="42526140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a:ln/>
        </p:spPr>
        <p:txBody>
          <a:bodyPr/>
          <a:lstStyle>
            <a:lvl1pPr>
              <a:defRPr/>
            </a:lvl1pPr>
          </a:lstStyle>
          <a:p>
            <a:pPr>
              <a:defRPr/>
            </a:pPr>
            <a:fld id="{C55598A2-17A2-444F-952B-9804449BE04B}" type="slidenum">
              <a:rPr lang="en-US"/>
              <a:pPr>
                <a:defRPr/>
              </a:pPr>
              <a:t>‹#›</a:t>
            </a:fld>
            <a:endParaRPr lang="en-US"/>
          </a:p>
        </p:txBody>
      </p:sp>
    </p:spTree>
    <p:extLst>
      <p:ext uri="{BB962C8B-B14F-4D97-AF65-F5344CB8AC3E}">
        <p14:creationId xmlns:p14="http://schemas.microsoft.com/office/powerpoint/2010/main" val="1326147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a:ln/>
        </p:spPr>
        <p:txBody>
          <a:bodyPr/>
          <a:lstStyle>
            <a:lvl1pPr>
              <a:defRPr/>
            </a:lvl1pPr>
          </a:lstStyle>
          <a:p>
            <a:pPr>
              <a:defRPr/>
            </a:pPr>
            <a:fld id="{1AD18685-0001-4CA4-BB9B-682137D85FB6}" type="slidenum">
              <a:rPr lang="en-US"/>
              <a:pPr>
                <a:defRPr/>
              </a:pPr>
              <a:t>‹#›</a:t>
            </a:fld>
            <a:endParaRPr lang="en-US"/>
          </a:p>
        </p:txBody>
      </p:sp>
    </p:spTree>
    <p:extLst>
      <p:ext uri="{BB962C8B-B14F-4D97-AF65-F5344CB8AC3E}">
        <p14:creationId xmlns:p14="http://schemas.microsoft.com/office/powerpoint/2010/main" val="2696603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00572DE-3297-44C9-8095-AE1A459C6662}" type="slidenum">
              <a:rPr lang="en-US"/>
              <a:pPr>
                <a:defRPr/>
              </a:pPr>
              <a:t>‹#›</a:t>
            </a:fld>
            <a:endParaRPr lang="en-US"/>
          </a:p>
        </p:txBody>
      </p:sp>
    </p:spTree>
    <p:extLst>
      <p:ext uri="{BB962C8B-B14F-4D97-AF65-F5344CB8AC3E}">
        <p14:creationId xmlns:p14="http://schemas.microsoft.com/office/powerpoint/2010/main" val="4225642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C68E5FA2-5579-48D2-AAEA-0395A9685864}" type="slidenum">
              <a:rPr lang="en-US"/>
              <a:pPr>
                <a:defRPr/>
              </a:pPr>
              <a:t>‹#›</a:t>
            </a:fld>
            <a:endParaRPr lang="en-US"/>
          </a:p>
        </p:txBody>
      </p:sp>
    </p:spTree>
    <p:extLst>
      <p:ext uri="{BB962C8B-B14F-4D97-AF65-F5344CB8AC3E}">
        <p14:creationId xmlns:p14="http://schemas.microsoft.com/office/powerpoint/2010/main" val="1610922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folHlink"/>
                </a:solidFill>
              </a:defRPr>
            </a:lvl1pPr>
          </a:lstStyle>
          <a:p>
            <a:pPr>
              <a:defRPr/>
            </a:pPr>
            <a:r>
              <a:rPr lang="en-US"/>
              <a:t>Software Quality</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chemeClr val="folHlink"/>
                </a:solidFill>
              </a:defRPr>
            </a:lvl1pPr>
          </a:lstStyle>
          <a:p>
            <a:pPr>
              <a:defRPr/>
            </a:pPr>
            <a:fld id="{BD8E331F-9D83-4245-9A62-97CA84DE22F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2" end="2"/>
                                            </p:txEl>
                                          </p:spTgt>
                                        </p:tgtEl>
                                        <p:attrNameLst>
                                          <p:attrName>ppt_c</p:attrName>
                                        </p:attrNameLst>
                                      </p:cBhvr>
                                      <p:to>
                                        <a:schemeClr val="folHlink"/>
                                      </p:to>
                                    </p:animClr>
                                  </p:subTnLst>
                                </p:cTn>
                              </p:par>
                              <p:par>
                                <p:cTn id="15" presetID="1" presetClass="entr" presetSubtype="0" fill="hold" grpId="0" nodeType="withEffect">
                                  <p:stCondLst>
                                    <p:cond delay="0"/>
                                  </p:stCondLst>
                                  <p:childTnLst>
                                    <p:set>
                                      <p:cBhvr>
                                        <p:cTn id="16" dur="1" fill="hold">
                                          <p:stCondLst>
                                            <p:cond delay="499"/>
                                          </p:stCondLst>
                                        </p:cTn>
                                        <p:tgtEl>
                                          <p:spTgt spid="102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3" end="3"/>
                                            </p:txEl>
                                          </p:spTgt>
                                        </p:tgtEl>
                                        <p:attrNameLst>
                                          <p:attrName>ppt_c</p:attrName>
                                        </p:attrNameLst>
                                      </p:cBhvr>
                                      <p:to>
                                        <a:schemeClr val="folHlink"/>
                                      </p:to>
                                    </p:animClr>
                                  </p:subTnLst>
                                </p:cTn>
                              </p:par>
                              <p:par>
                                <p:cTn id="17" presetID="1" presetClass="entr" presetSubtype="0" fill="hold" grpId="0" nodeType="withEffect">
                                  <p:stCondLst>
                                    <p:cond delay="0"/>
                                  </p:stCondLst>
                                  <p:childTnLst>
                                    <p:set>
                                      <p:cBhvr>
                                        <p:cTn id="18" dur="1" fill="hold">
                                          <p:stCondLst>
                                            <p:cond delay="499"/>
                                          </p:stCondLst>
                                        </p:cTn>
                                        <p:tgtEl>
                                          <p:spTgt spid="102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bldLvl="3" autoUpdateAnimBg="0">
        <p:tmplLst>
          <p:tmpl lvl="1">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2">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3">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4">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5">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Lst>
      </p:bldP>
    </p:bldLst>
  </p:timing>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itchFamily="18" charset="0"/>
        </a:defRPr>
      </a:lvl2pPr>
      <a:lvl3pPr algn="l" rtl="0" eaLnBrk="0" fontAlgn="base" hangingPunct="0">
        <a:lnSpc>
          <a:spcPct val="90000"/>
        </a:lnSpc>
        <a:spcBef>
          <a:spcPct val="0"/>
        </a:spcBef>
        <a:spcAft>
          <a:spcPct val="0"/>
        </a:spcAft>
        <a:defRPr sz="4400" b="1">
          <a:solidFill>
            <a:schemeClr val="tx2"/>
          </a:solidFill>
          <a:latin typeface="Times New Roman" pitchFamily="18" charset="0"/>
        </a:defRPr>
      </a:lvl3pPr>
      <a:lvl4pPr algn="l" rtl="0" eaLnBrk="0" fontAlgn="base" hangingPunct="0">
        <a:lnSpc>
          <a:spcPct val="90000"/>
        </a:lnSpc>
        <a:spcBef>
          <a:spcPct val="0"/>
        </a:spcBef>
        <a:spcAft>
          <a:spcPct val="0"/>
        </a:spcAft>
        <a:defRPr sz="4400" b="1">
          <a:solidFill>
            <a:schemeClr val="tx2"/>
          </a:solidFill>
          <a:latin typeface="Times New Roman" pitchFamily="18" charset="0"/>
        </a:defRPr>
      </a:lvl4pPr>
      <a:lvl5pPr algn="l" rtl="0" eaLnBrk="0" fontAlgn="base" hangingPunct="0">
        <a:lnSpc>
          <a:spcPct val="90000"/>
        </a:lnSpc>
        <a:spcBef>
          <a:spcPct val="0"/>
        </a:spcBef>
        <a:spcAft>
          <a:spcPct val="0"/>
        </a:spcAft>
        <a:defRPr sz="4400" b="1">
          <a:solidFill>
            <a:schemeClr val="tx2"/>
          </a:solidFill>
          <a:latin typeface="Times New Roman"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itchFamily="18" charset="0"/>
        </a:defRPr>
      </a:lvl9pPr>
    </p:titleStyle>
    <p:body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8.tmp"/><Relationship Id="rId7" Type="http://schemas.openxmlformats.org/officeDocument/2006/relationships/image" Target="../media/image32.tmp"/><Relationship Id="rId2" Type="http://schemas.openxmlformats.org/officeDocument/2006/relationships/image" Target="../media/image27.tmp"/><Relationship Id="rId1" Type="http://schemas.openxmlformats.org/officeDocument/2006/relationships/slideLayout" Target="../slideLayouts/slideLayout2.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34.tmp"/><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5" Type="http://schemas.openxmlformats.org/officeDocument/2006/relationships/image" Target="../media/image4.tmp"/><Relationship Id="rId4" Type="http://schemas.openxmlformats.org/officeDocument/2006/relationships/image" Target="../media/image3.tm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tastycupcakes.org/2018/03/dice-of-debt/" TargetMode="Externa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random.org/dice/?num=4" TargetMode="External"/><Relationship Id="rId2" Type="http://schemas.openxmlformats.org/officeDocument/2006/relationships/hyperlink" Target="https://www.random.org/dice/?num=8"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tmp"/></Relationships>
</file>

<file path=ppt/slides/_rels/slide5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mp"/></Relationships>
</file>

<file path=ppt/slides/_rels/slide6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tribunecontentagency.com/article/the-hidden-costs-of-coding-with-generative-ai/"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1109/MS.2012.16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tribunecontentagency.com/article/the-hidden-costs-of-coding-with-generative-ai/" TargetMode="External"/><Relationship Id="rId5" Type="http://schemas.openxmlformats.org/officeDocument/2006/relationships/hyperlink" Target="https://doi.org/10.1109/TechDebt.2019.00010" TargetMode="External"/><Relationship Id="rId4" Type="http://schemas.openxmlformats.org/officeDocument/2006/relationships/hyperlink" Target="http://agileupgrade.com/successfully-balancing-technical-depth-and-new-features-staying-in-the-flow-zone-or-how-to-get-back-in-the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465E2E4-7374-46A0-BB59-F56978D5F671}" type="slidenum">
              <a:rPr lang="en-US" sz="1400" smtClean="0">
                <a:solidFill>
                  <a:schemeClr val="folHlink"/>
                </a:solidFill>
              </a:rPr>
              <a:p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4400" i="1" dirty="0"/>
              <a:t>CS5351 Software Engineering</a:t>
            </a:r>
            <a:br>
              <a:rPr lang="en-US" sz="4400" i="1" dirty="0"/>
            </a:br>
            <a:r>
              <a:rPr lang="en-US" sz="4400" i="1" dirty="0"/>
              <a:t>2025/26 Semester A</a:t>
            </a:r>
            <a:br>
              <a:rPr lang="en-US" sz="7200" dirty="0"/>
            </a:br>
            <a:r>
              <a:rPr lang="en-US" sz="7200" dirty="0"/>
              <a:t>Technical Debt</a:t>
            </a:r>
            <a:endParaRPr lang="en-US" sz="4400" dirty="0"/>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Dr W.K. Chan</a:t>
            </a:r>
          </a:p>
          <a:p>
            <a:pPr>
              <a:lnSpc>
                <a:spcPct val="90000"/>
              </a:lnSpc>
            </a:pPr>
            <a:r>
              <a:rPr lang="en-US" sz="2400" dirty="0"/>
              <a:t>Department of Computer Science</a:t>
            </a:r>
          </a:p>
          <a:p>
            <a:pPr>
              <a:lnSpc>
                <a:spcPct val="90000"/>
              </a:lnSpc>
            </a:pPr>
            <a:r>
              <a:rPr lang="en-US" sz="2400" dirty="0"/>
              <a:t>Email:</a:t>
            </a:r>
            <a:r>
              <a:rPr lang="en-US" sz="1800" dirty="0">
                <a:latin typeface="Courier New" pitchFamily="49" charset="0"/>
              </a:rPr>
              <a:t> </a:t>
            </a:r>
            <a:r>
              <a:rPr lang="en-US" sz="2000" b="1" dirty="0">
                <a:latin typeface="Courier New" pitchFamily="49" charset="0"/>
              </a:rPr>
              <a:t>wkchan@cityu.edu.hk</a:t>
            </a:r>
            <a:endParaRPr lang="en-US" sz="2000" dirty="0">
              <a:latin typeface="Courier New" pitchFamily="49" charset="0"/>
            </a:endParaRPr>
          </a:p>
          <a:p>
            <a:pPr>
              <a:lnSpc>
                <a:spcPct val="90000"/>
              </a:lnSpc>
            </a:pPr>
            <a:r>
              <a:rPr lang="en-US" sz="2400" dirty="0"/>
              <a:t>Website:</a:t>
            </a:r>
            <a:r>
              <a:rPr lang="en-US" sz="1800" dirty="0">
                <a:latin typeface="Courier New" pitchFamily="49" charset="0"/>
              </a:rPr>
              <a:t> </a:t>
            </a:r>
            <a:r>
              <a:rPr lang="en-US" sz="2000" b="1" dirty="0">
                <a:latin typeface="Courier New" pitchFamily="49" charset="0"/>
              </a:rPr>
              <a:t>http://www.cs.cityu.edu.hk/~wkchan </a:t>
            </a:r>
            <a:endParaRPr lang="en-US" sz="2000" b="1" dirty="0">
              <a:solidFill>
                <a:schemeClr val="folHlink"/>
              </a:solidFill>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Examples</a:t>
            </a:r>
            <a:r>
              <a:rPr lang="en-US" dirty="0"/>
              <a:t> of “Interest Payments” on Technical Debt</a:t>
            </a:r>
          </a:p>
        </p:txBody>
      </p:sp>
      <p:sp>
        <p:nvSpPr>
          <p:cNvPr id="3" name="Content Placeholder 2"/>
          <p:cNvSpPr>
            <a:spLocks noGrp="1"/>
          </p:cNvSpPr>
          <p:nvPr>
            <p:ph idx="1"/>
          </p:nvPr>
        </p:nvSpPr>
        <p:spPr>
          <a:xfrm>
            <a:off x="261144" y="1483242"/>
            <a:ext cx="9414668" cy="4953000"/>
          </a:xfrm>
        </p:spPr>
        <p:txBody>
          <a:bodyPr/>
          <a:lstStyle/>
          <a:p>
            <a:r>
              <a:rPr lang="en-US" sz="2400" i="1" dirty="0"/>
              <a:t>e.g., </a:t>
            </a:r>
            <a:r>
              <a:rPr lang="en-US" sz="2400" dirty="0"/>
              <a:t>Lack of unit tests on legacy code causes new development, testing, and debugging to take longer </a:t>
            </a:r>
          </a:p>
          <a:p>
            <a:r>
              <a:rPr lang="en-US" sz="2400" i="1" dirty="0"/>
              <a:t>e.g., </a:t>
            </a:r>
            <a:r>
              <a:rPr lang="en-US" sz="2400" dirty="0"/>
              <a:t>Overly simple design does not readily support changes in the environment, and seemingly simple environment changes require massive code rework </a:t>
            </a:r>
          </a:p>
          <a:p>
            <a:r>
              <a:rPr lang="en-US" sz="2400" i="1" dirty="0"/>
              <a:t>e.g., </a:t>
            </a:r>
            <a:r>
              <a:rPr lang="en-US" sz="2400" dirty="0"/>
              <a:t>High product support cost for a buggy system (non-software interest payment)</a:t>
            </a:r>
          </a:p>
          <a:p>
            <a:r>
              <a:rPr lang="en-US" sz="2400" i="1" dirty="0"/>
              <a:t>e.g., </a:t>
            </a:r>
            <a:r>
              <a:rPr lang="en-US" sz="2400" dirty="0"/>
              <a:t>Brittle system means each bug-fix introduces unintended side effects (e.g., new bugs), so each bug-fix becomes a </a:t>
            </a:r>
            <a:r>
              <a:rPr lang="en-US" sz="2400" dirty="0" err="1"/>
              <a:t>multibug</a:t>
            </a:r>
            <a:r>
              <a:rPr lang="en-US" sz="2400" dirty="0"/>
              <a:t>-fix project</a:t>
            </a:r>
          </a:p>
          <a:p>
            <a:r>
              <a:rPr lang="en-US" sz="2400" i="1" dirty="0"/>
              <a:t>e.g., </a:t>
            </a:r>
            <a:r>
              <a:rPr lang="en-US" sz="2400" dirty="0"/>
              <a:t>Bug reports are so frequent that time spent fixing bugs in the production system prevents any work on new functionality</a:t>
            </a:r>
          </a:p>
          <a:p>
            <a:r>
              <a:rPr lang="en-US" sz="2400" i="1" dirty="0"/>
              <a:t>e.g., </a:t>
            </a:r>
            <a:r>
              <a:rPr lang="en-US" sz="2400" dirty="0"/>
              <a:t>Overly lengthy edit-compile-debug times due to poor development environment (non-code cause of technical debt)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10</a:t>
            </a:fld>
            <a:endParaRPr lang="en-US"/>
          </a:p>
        </p:txBody>
      </p:sp>
    </p:spTree>
    <p:extLst>
      <p:ext uri="{BB962C8B-B14F-4D97-AF65-F5344CB8AC3E}">
        <p14:creationId xmlns:p14="http://schemas.microsoft.com/office/powerpoint/2010/main" val="23115546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Counterexamples of Technical Debts</a:t>
            </a:r>
          </a:p>
        </p:txBody>
      </p:sp>
      <p:sp>
        <p:nvSpPr>
          <p:cNvPr id="3" name="Content Placeholder 2"/>
          <p:cNvSpPr>
            <a:spLocks noGrp="1"/>
          </p:cNvSpPr>
          <p:nvPr>
            <p:ph idx="1"/>
          </p:nvPr>
        </p:nvSpPr>
        <p:spPr/>
        <p:txBody>
          <a:bodyPr/>
          <a:lstStyle/>
          <a:p>
            <a:r>
              <a:rPr lang="en-US" sz="2800" dirty="0"/>
              <a:t>Many kinds of delayed or incomplete work are not technical debt:</a:t>
            </a:r>
          </a:p>
          <a:p>
            <a:pPr lvl="1"/>
            <a:r>
              <a:rPr lang="en-US" sz="2400" dirty="0"/>
              <a:t>feature backlog, deferred features, cut features</a:t>
            </a:r>
          </a:p>
          <a:p>
            <a:pPr lvl="1"/>
            <a:endParaRPr lang="en-US" sz="2400" dirty="0"/>
          </a:p>
          <a:p>
            <a:r>
              <a:rPr lang="en-US" sz="2800" dirty="0"/>
              <a:t>In general, if “the same (development) work </a:t>
            </a:r>
            <a:r>
              <a:rPr lang="en-US" sz="2800" b="1" i="1" dirty="0"/>
              <a:t>will not</a:t>
            </a:r>
            <a:r>
              <a:rPr lang="en-US" sz="2800" dirty="0"/>
              <a:t> cost more to do later than it would cost to do now”, then it is not a technical debt.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11</a:t>
            </a:fld>
            <a:endParaRPr lang="en-US"/>
          </a:p>
        </p:txBody>
      </p:sp>
    </p:spTree>
    <p:extLst>
      <p:ext uri="{BB962C8B-B14F-4D97-AF65-F5344CB8AC3E}">
        <p14:creationId xmlns:p14="http://schemas.microsoft.com/office/powerpoint/2010/main" val="25412278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Technical Debts in Practice [8]</a:t>
            </a:r>
          </a:p>
        </p:txBody>
      </p:sp>
      <p:sp>
        <p:nvSpPr>
          <p:cNvPr id="3" name="Content Placeholder 2"/>
          <p:cNvSpPr>
            <a:spLocks noGrp="1"/>
          </p:cNvSpPr>
          <p:nvPr>
            <p:ph idx="1"/>
          </p:nvPr>
        </p:nvSpPr>
        <p:spPr/>
        <p:txBody>
          <a:bodyPr/>
          <a:lstStyle/>
          <a:p>
            <a:r>
              <a:rPr lang="en-US" sz="2400" dirty="0"/>
              <a:t>Ernst et al. surveyed 1831 software engineers and architects found: </a:t>
            </a:r>
          </a:p>
          <a:p>
            <a:pPr lvl="1"/>
            <a:r>
              <a:rPr lang="en-US" sz="2000" dirty="0"/>
              <a:t>31% stated TD as an implicit part of their backlog </a:t>
            </a:r>
          </a:p>
          <a:p>
            <a:pPr lvl="1"/>
            <a:r>
              <a:rPr lang="en-US" sz="2000" dirty="0"/>
              <a:t>25% stated TD as an explicit part of their backlog</a:t>
            </a:r>
          </a:p>
          <a:p>
            <a:r>
              <a:rPr lang="en-US" sz="2400" dirty="0"/>
              <a:t>TD items commonly are not present in the official sprint backlog; they are often documented in quite ad-hoc managed </a:t>
            </a:r>
            <a:r>
              <a:rPr lang="en-US" sz="2400" i="1" dirty="0"/>
              <a:t>shadow backlogs</a:t>
            </a:r>
            <a:r>
              <a:rPr lang="en-US" sz="2400" dirty="0"/>
              <a:t> (i.e., “unofficial”, e.g., private notes of the team or a member, comments in source code commits).</a:t>
            </a:r>
          </a:p>
          <a:p>
            <a:r>
              <a:rPr lang="en-US" sz="2400" dirty="0"/>
              <a:t>A sprint backlog includes a mix of different items (e.g., new features, bugs/defects, and improvements). TD is often grouped as Improvements.</a:t>
            </a:r>
          </a:p>
          <a:p>
            <a:r>
              <a:rPr lang="en-US" sz="2400" dirty="0"/>
              <a:t>When TD is present in the software, </a:t>
            </a:r>
            <a:r>
              <a:rPr lang="en-US" sz="2400" b="1" dirty="0"/>
              <a:t>the only significantly effective way of reducing TD is to refactor the software</a:t>
            </a:r>
            <a:r>
              <a:rPr lang="en-US" sz="2400" dirty="0"/>
              <a: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12</a:t>
            </a:fld>
            <a:endParaRPr lang="en-US"/>
          </a:p>
        </p:txBody>
      </p:sp>
    </p:spTree>
    <p:extLst>
      <p:ext uri="{BB962C8B-B14F-4D97-AF65-F5344CB8AC3E}">
        <p14:creationId xmlns:p14="http://schemas.microsoft.com/office/powerpoint/2010/main" val="15984932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i="1" dirty="0"/>
              <a:t>In-Class Exercise 1:</a:t>
            </a:r>
            <a:br>
              <a:rPr lang="en-US" dirty="0"/>
            </a:br>
            <a:r>
              <a:rPr lang="en-US" dirty="0"/>
              <a:t>Hard Choices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13</a:t>
            </a:fld>
            <a:endParaRPr lang="en-US"/>
          </a:p>
        </p:txBody>
      </p:sp>
      <p:sp>
        <p:nvSpPr>
          <p:cNvPr id="2" name="Rectangle 1">
            <a:extLst>
              <a:ext uri="{FF2B5EF4-FFF2-40B4-BE49-F238E27FC236}">
                <a16:creationId xmlns:a16="http://schemas.microsoft.com/office/drawing/2014/main" id="{B9838CA0-D3E7-4954-9050-DF4701E86F46}"/>
              </a:ext>
            </a:extLst>
          </p:cNvPr>
          <p:cNvSpPr/>
          <p:nvPr/>
        </p:nvSpPr>
        <p:spPr>
          <a:xfrm>
            <a:off x="381000" y="3505200"/>
            <a:ext cx="8456612" cy="400110"/>
          </a:xfrm>
          <a:prstGeom prst="rect">
            <a:avLst/>
          </a:prstGeom>
        </p:spPr>
        <p:txBody>
          <a:bodyPr wrap="square">
            <a:spAutoFit/>
          </a:bodyPr>
          <a:lstStyle/>
          <a:p>
            <a:r>
              <a:rPr lang="en-US" sz="2000" dirty="0"/>
              <a:t>https://resources.sei.cmu.edu/asset_files/WhitePaper/2017_019_001_28931.pdf</a:t>
            </a:r>
          </a:p>
        </p:txBody>
      </p:sp>
    </p:spTree>
    <p:extLst>
      <p:ext uri="{BB962C8B-B14F-4D97-AF65-F5344CB8AC3E}">
        <p14:creationId xmlns:p14="http://schemas.microsoft.com/office/powerpoint/2010/main" val="2567828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6" name="Content Placeholder 5" descr="https://resources.sei.cmu.edu/asset_files/WhitePaper/2017_019_001_28931.pdf - Internet Explorer">
            <a:extLst>
              <a:ext uri="{FF2B5EF4-FFF2-40B4-BE49-F238E27FC236}">
                <a16:creationId xmlns:a16="http://schemas.microsoft.com/office/drawing/2014/main" id="{73CF6E3D-D940-4A07-82BE-8C38E9A59C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76" t="9231" r="21018" b="9231"/>
          <a:stretch/>
        </p:blipFill>
        <p:spPr>
          <a:xfrm>
            <a:off x="-15965" y="152400"/>
            <a:ext cx="8701177" cy="6781800"/>
          </a:xfrm>
        </p:spPr>
      </p:pic>
      <p:sp>
        <p:nvSpPr>
          <p:cNvPr id="4" name="Slide Number Placeholder 3">
            <a:extLst>
              <a:ext uri="{FF2B5EF4-FFF2-40B4-BE49-F238E27FC236}">
                <a16:creationId xmlns:a16="http://schemas.microsoft.com/office/drawing/2014/main" id="{520E0156-0419-4AB0-BB36-49D016A9A9E3}"/>
              </a:ext>
            </a:extLst>
          </p:cNvPr>
          <p:cNvSpPr>
            <a:spLocks noGrp="1"/>
          </p:cNvSpPr>
          <p:nvPr>
            <p:ph type="sldNum" sz="quarter" idx="12"/>
          </p:nvPr>
        </p:nvSpPr>
        <p:spPr/>
        <p:txBody>
          <a:bodyPr/>
          <a:lstStyle/>
          <a:p>
            <a:pPr>
              <a:defRPr/>
            </a:pPr>
            <a:fld id="{63B8F44C-0EDE-4D7D-9086-BD1CF3CE7AF7}" type="slidenum">
              <a:rPr lang="en-US" smtClean="0"/>
              <a:pPr>
                <a:defRPr/>
              </a:pPr>
              <a:t>14</a:t>
            </a:fld>
            <a:endParaRPr lang="en-US"/>
          </a:p>
        </p:txBody>
      </p:sp>
      <p:pic>
        <p:nvPicPr>
          <p:cNvPr id="15" name="Picture 14">
            <a:extLst>
              <a:ext uri="{FF2B5EF4-FFF2-40B4-BE49-F238E27FC236}">
                <a16:creationId xmlns:a16="http://schemas.microsoft.com/office/drawing/2014/main" id="{67E51377-3B12-4745-8E29-186D9E965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1533" y="5315170"/>
            <a:ext cx="1777438" cy="419169"/>
          </a:xfrm>
          <a:prstGeom prst="rect">
            <a:avLst/>
          </a:prstGeom>
        </p:spPr>
      </p:pic>
      <p:sp>
        <p:nvSpPr>
          <p:cNvPr id="16" name="TextBox 15">
            <a:extLst>
              <a:ext uri="{FF2B5EF4-FFF2-40B4-BE49-F238E27FC236}">
                <a16:creationId xmlns:a16="http://schemas.microsoft.com/office/drawing/2014/main" id="{D167FD70-A1C8-49FF-AFA1-F068B070021C}"/>
              </a:ext>
            </a:extLst>
          </p:cNvPr>
          <p:cNvSpPr txBox="1"/>
          <p:nvPr/>
        </p:nvSpPr>
        <p:spPr>
          <a:xfrm>
            <a:off x="7918945" y="5753031"/>
            <a:ext cx="1901483" cy="461665"/>
          </a:xfrm>
          <a:prstGeom prst="rect">
            <a:avLst/>
          </a:prstGeom>
          <a:noFill/>
        </p:spPr>
        <p:txBody>
          <a:bodyPr wrap="none" rtlCol="0">
            <a:spAutoFit/>
          </a:bodyPr>
          <a:lstStyle/>
          <a:p>
            <a:r>
              <a:rPr lang="en-US" sz="2400" dirty="0"/>
              <a:t>e.g., 4 players</a:t>
            </a:r>
          </a:p>
        </p:txBody>
      </p:sp>
      <p:sp>
        <p:nvSpPr>
          <p:cNvPr id="3" name="Rectangle 2"/>
          <p:cNvSpPr/>
          <p:nvPr/>
        </p:nvSpPr>
        <p:spPr bwMode="auto">
          <a:xfrm>
            <a:off x="4711966" y="271571"/>
            <a:ext cx="3592246" cy="87142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itchFamily="18" charset="0"/>
              </a:rPr>
              <a:t>A team normally needs all three kinds of tools.</a:t>
            </a:r>
          </a:p>
        </p:txBody>
      </p:sp>
    </p:spTree>
    <p:extLst>
      <p:ext uri="{BB962C8B-B14F-4D97-AF65-F5344CB8AC3E}">
        <p14:creationId xmlns:p14="http://schemas.microsoft.com/office/powerpoint/2010/main" val="11867661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Cards</a:t>
            </a:r>
          </a:p>
        </p:txBody>
      </p:sp>
      <p:pic>
        <p:nvPicPr>
          <p:cNvPr id="5" name="Content Placeholder 4" descr="white paper template - Adobe Acrobat Pro DC"/>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752" t="12308" r="24766" b="4615"/>
          <a:stretch/>
        </p:blipFill>
        <p:spPr>
          <a:xfrm>
            <a:off x="2132012" y="184727"/>
            <a:ext cx="7580489" cy="6019800"/>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15</a:t>
            </a:fld>
            <a:endParaRPr lang="en-US"/>
          </a:p>
        </p:txBody>
      </p:sp>
    </p:spTree>
    <p:extLst>
      <p:ext uri="{BB962C8B-B14F-4D97-AF65-F5344CB8AC3E}">
        <p14:creationId xmlns:p14="http://schemas.microsoft.com/office/powerpoint/2010/main" val="2883869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Game Rule in Brief</a:t>
            </a:r>
          </a:p>
        </p:txBody>
      </p:sp>
      <p:sp>
        <p:nvSpPr>
          <p:cNvPr id="3" name="Content Placeholder 2"/>
          <p:cNvSpPr>
            <a:spLocks noGrp="1"/>
          </p:cNvSpPr>
          <p:nvPr>
            <p:ph idx="1"/>
          </p:nvPr>
        </p:nvSpPr>
        <p:spPr>
          <a:xfrm>
            <a:off x="397307" y="1447800"/>
            <a:ext cx="8592705" cy="4953000"/>
          </a:xfrm>
        </p:spPr>
        <p:txBody>
          <a:bodyPr/>
          <a:lstStyle/>
          <a:p>
            <a:pPr marL="457200" indent="-457200">
              <a:buFont typeface="+mj-lt"/>
              <a:buAutoNum type="arabicPeriod"/>
            </a:pPr>
            <a:r>
              <a:rPr lang="en-HK" sz="2000" dirty="0"/>
              <a:t>Roll</a:t>
            </a:r>
            <a:r>
              <a:rPr lang="en-HK" sz="2400" dirty="0"/>
              <a:t> a die to get a value </a:t>
            </a:r>
            <a:r>
              <a:rPr lang="en-HK" sz="2400" i="1" dirty="0"/>
              <a:t>N</a:t>
            </a:r>
            <a:r>
              <a:rPr lang="en-HK" sz="2400" dirty="0"/>
              <a:t> (e.g., 5)</a:t>
            </a:r>
          </a:p>
          <a:p>
            <a:pPr marL="457200" indent="-457200">
              <a:buFont typeface="+mj-lt"/>
              <a:buAutoNum type="arabicPeriod"/>
            </a:pPr>
            <a:r>
              <a:rPr lang="en-HK" sz="2000" dirty="0"/>
              <a:t>Compute a value </a:t>
            </a:r>
            <a:r>
              <a:rPr lang="en-HK" sz="2000" dirty="0">
                <a:solidFill>
                  <a:srgbClr val="92D050"/>
                </a:solidFill>
              </a:rPr>
              <a:t>M</a:t>
            </a:r>
            <a:r>
              <a:rPr lang="en-HK" sz="2000" dirty="0"/>
              <a:t> based on N and sum of the points of the bridge cards in your row. (e.g., 5 + two       = 5  - 2 = 3)</a:t>
            </a:r>
          </a:p>
          <a:p>
            <a:pPr marL="920750" lvl="1" indent="-457200"/>
            <a:r>
              <a:rPr lang="en-HK" sz="1600" dirty="0"/>
              <a:t>A player can get rid of a bridge (delete it from his row) by skipping a turn.</a:t>
            </a:r>
          </a:p>
          <a:p>
            <a:pPr marL="457200" indent="-457200">
              <a:buFont typeface="+mj-lt"/>
              <a:buAutoNum type="arabicPeriod"/>
            </a:pPr>
            <a:r>
              <a:rPr lang="en-HK" sz="2000" dirty="0"/>
              <a:t>Choose to move your chess piece either (1) forward only or (2) forward then backward but not both with a total of </a:t>
            </a:r>
            <a:r>
              <a:rPr lang="en-HK" sz="2000" dirty="0">
                <a:solidFill>
                  <a:srgbClr val="92D050"/>
                </a:solidFill>
              </a:rPr>
              <a:t>M steps.</a:t>
            </a:r>
            <a:endParaRPr lang="en-HK" sz="2000" dirty="0"/>
          </a:p>
          <a:p>
            <a:pPr lvl="1"/>
            <a:r>
              <a:rPr lang="en-HK" sz="1600" dirty="0"/>
              <a:t>E.g., (a) 5 steps ahead. (b) 3 steps forward followed by 2 steps backward </a:t>
            </a:r>
          </a:p>
          <a:p>
            <a:pPr marL="457200" indent="-457200">
              <a:buFont typeface="+mj-lt"/>
              <a:buAutoNum type="arabicPeriod"/>
            </a:pPr>
            <a:r>
              <a:rPr lang="en-HK" sz="2000" dirty="0"/>
              <a:t>If stepping on the hard choice square      at the end of a move, you can choose one of the three directions for the </a:t>
            </a:r>
            <a:r>
              <a:rPr lang="en-HK" sz="2000" b="1" dirty="0"/>
              <a:t>next round</a:t>
            </a:r>
            <a:r>
              <a:rPr lang="en-HK" sz="2000" dirty="0"/>
              <a:t>.</a:t>
            </a:r>
          </a:p>
          <a:p>
            <a:pPr marL="457200" indent="-457200">
              <a:buFont typeface="+mj-lt"/>
              <a:buAutoNum type="arabicPeriod"/>
            </a:pPr>
            <a:r>
              <a:rPr lang="en-HK" sz="2000" dirty="0"/>
              <a:t>If a move passes through or lands on a bridge      , collect a bride card, place the bridge card in your row, and reduce </a:t>
            </a:r>
            <a:r>
              <a:rPr lang="en-HK" sz="2000" dirty="0">
                <a:solidFill>
                  <a:srgbClr val="92D050"/>
                </a:solidFill>
              </a:rPr>
              <a:t>M</a:t>
            </a:r>
            <a:r>
              <a:rPr lang="en-HK" sz="2000" dirty="0"/>
              <a:t> by 1 immediately before continuing the movement.</a:t>
            </a:r>
          </a:p>
          <a:p>
            <a:pPr marL="457200" indent="-457200">
              <a:buFont typeface="+mj-lt"/>
              <a:buAutoNum type="arabicPeriod"/>
            </a:pPr>
            <a:r>
              <a:rPr lang="en-HK" sz="2000" dirty="0"/>
              <a:t>If a move steps on a tool finally, collect a tool card of that type.</a:t>
            </a:r>
          </a:p>
          <a:p>
            <a:r>
              <a:rPr lang="en-HK" sz="1600" dirty="0"/>
              <a:t>Once any player reached “END”, all players in step 3 above can only move forward.</a:t>
            </a:r>
          </a:p>
          <a:p>
            <a:r>
              <a:rPr lang="en-HK" sz="1600" dirty="0"/>
              <a:t>When all but one players reached “END”, the game end. i.e., the last player cannot finish the project.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16</a:t>
            </a:fld>
            <a:endParaRPr lang="en-US"/>
          </a:p>
        </p:txBody>
      </p:sp>
      <p:pic>
        <p:nvPicPr>
          <p:cNvPr id="6" name="Picture 5"/>
          <p:cNvPicPr>
            <a:picLocks noChangeAspect="1"/>
          </p:cNvPicPr>
          <p:nvPr/>
        </p:nvPicPr>
        <p:blipFill>
          <a:blip r:embed="rId2"/>
          <a:stretch>
            <a:fillRect/>
          </a:stretch>
        </p:blipFill>
        <p:spPr>
          <a:xfrm>
            <a:off x="5225066" y="1471863"/>
            <a:ext cx="431212" cy="433137"/>
          </a:xfrm>
          <a:prstGeom prst="rect">
            <a:avLst/>
          </a:prstGeom>
        </p:spPr>
      </p:pic>
      <p:pic>
        <p:nvPicPr>
          <p:cNvPr id="8" name="Picture 7"/>
          <p:cNvPicPr>
            <a:picLocks noChangeAspect="1"/>
          </p:cNvPicPr>
          <p:nvPr/>
        </p:nvPicPr>
        <p:blipFill>
          <a:blip r:embed="rId3"/>
          <a:stretch>
            <a:fillRect/>
          </a:stretch>
        </p:blipFill>
        <p:spPr>
          <a:xfrm>
            <a:off x="4737667" y="3924300"/>
            <a:ext cx="228600" cy="228600"/>
          </a:xfrm>
          <a:prstGeom prst="rect">
            <a:avLst/>
          </a:prstGeom>
        </p:spPr>
      </p:pic>
      <p:pic>
        <p:nvPicPr>
          <p:cNvPr id="10" name="Picture 9"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666412" y="2743200"/>
            <a:ext cx="416588" cy="411315"/>
          </a:xfrm>
          <a:prstGeom prst="rect">
            <a:avLst/>
          </a:prstGeom>
        </p:spPr>
      </p:pic>
      <p:pic>
        <p:nvPicPr>
          <p:cNvPr id="11" name="Picture 10"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8850" y="1939377"/>
            <a:ext cx="370393" cy="422823"/>
          </a:xfrm>
          <a:prstGeom prst="rect">
            <a:avLst/>
          </a:prstGeom>
        </p:spPr>
      </p:pic>
      <p:pic>
        <p:nvPicPr>
          <p:cNvPr id="12" name="Picture 11"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4449" y="1929915"/>
            <a:ext cx="387435" cy="441748"/>
          </a:xfrm>
          <a:prstGeom prst="rect">
            <a:avLst/>
          </a:prstGeom>
        </p:spPr>
      </p:pic>
      <p:pic>
        <p:nvPicPr>
          <p:cNvPr id="13" name="Picture 12"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1212" y="2209800"/>
            <a:ext cx="429574" cy="424520"/>
          </a:xfrm>
          <a:prstGeom prst="rect">
            <a:avLst/>
          </a:prstGeom>
        </p:spPr>
      </p:pic>
      <p:pic>
        <p:nvPicPr>
          <p:cNvPr id="14" name="Picture 13" descr="Screen Clipping">
            <a:extLst>
              <a:ext uri="{FF2B5EF4-FFF2-40B4-BE49-F238E27FC236}">
                <a16:creationId xmlns:a16="http://schemas.microsoft.com/office/drawing/2014/main" id="{DEDC8557-4FF5-4308-8BB6-DFC68CED734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1012" y="4495800"/>
            <a:ext cx="308429" cy="304800"/>
          </a:xfrm>
          <a:prstGeom prst="rect">
            <a:avLst/>
          </a:prstGeom>
        </p:spPr>
      </p:pic>
    </p:spTree>
    <p:extLst>
      <p:ext uri="{BB962C8B-B14F-4D97-AF65-F5344CB8AC3E}">
        <p14:creationId xmlns:p14="http://schemas.microsoft.com/office/powerpoint/2010/main" val="56455212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A9CC-C70D-4BDE-BD4F-A98B5E65AED5}"/>
              </a:ext>
            </a:extLst>
          </p:cNvPr>
          <p:cNvSpPr>
            <a:spLocks noGrp="1"/>
          </p:cNvSpPr>
          <p:nvPr>
            <p:ph type="title"/>
          </p:nvPr>
        </p:nvSpPr>
        <p:spPr/>
        <p:txBody>
          <a:bodyPr/>
          <a:lstStyle/>
          <a:p>
            <a:r>
              <a:rPr lang="en-US" dirty="0"/>
              <a:t>Who Wins the Game?</a:t>
            </a:r>
            <a:endParaRPr lang="en-HK" dirty="0"/>
          </a:p>
        </p:txBody>
      </p:sp>
      <p:sp>
        <p:nvSpPr>
          <p:cNvPr id="3" name="Content Placeholder 2">
            <a:extLst>
              <a:ext uri="{FF2B5EF4-FFF2-40B4-BE49-F238E27FC236}">
                <a16:creationId xmlns:a16="http://schemas.microsoft.com/office/drawing/2014/main" id="{DDF27297-63FA-4F48-88FC-545A00FA505D}"/>
              </a:ext>
            </a:extLst>
          </p:cNvPr>
          <p:cNvSpPr>
            <a:spLocks noGrp="1"/>
          </p:cNvSpPr>
          <p:nvPr>
            <p:ph idx="1"/>
          </p:nvPr>
        </p:nvSpPr>
        <p:spPr>
          <a:xfrm>
            <a:off x="303212" y="1524000"/>
            <a:ext cx="9036050" cy="4953000"/>
          </a:xfrm>
        </p:spPr>
        <p:txBody>
          <a:bodyPr/>
          <a:lstStyle/>
          <a:p>
            <a:r>
              <a:rPr lang="en-US" dirty="0"/>
              <a:t>Each card (irrespective to the type) counts as 1 point.</a:t>
            </a:r>
          </a:p>
          <a:p>
            <a:r>
              <a:rPr lang="en-US" dirty="0"/>
              <a:t>Passing through “END”</a:t>
            </a:r>
          </a:p>
          <a:p>
            <a:pPr lvl="1"/>
            <a:r>
              <a:rPr lang="en-US" dirty="0"/>
              <a:t>First player: 7 points</a:t>
            </a:r>
          </a:p>
          <a:p>
            <a:pPr lvl="1"/>
            <a:r>
              <a:rPr lang="en-US" dirty="0"/>
              <a:t>Second player: 5 points</a:t>
            </a:r>
          </a:p>
          <a:p>
            <a:pPr lvl="1"/>
            <a:r>
              <a:rPr lang="en-US" dirty="0"/>
              <a:t>Third player: 3 points</a:t>
            </a:r>
          </a:p>
          <a:p>
            <a:pPr lvl="1"/>
            <a:r>
              <a:rPr lang="en-US" dirty="0"/>
              <a:t>Fourth player: 1 points</a:t>
            </a:r>
          </a:p>
          <a:p>
            <a:pPr lvl="1"/>
            <a:r>
              <a:rPr lang="en-US" dirty="0"/>
              <a:t>Other player: no point</a:t>
            </a:r>
          </a:p>
          <a:p>
            <a:r>
              <a:rPr lang="en-US" dirty="0"/>
              <a:t>The player with the highest number of points in his rows win the game.</a:t>
            </a:r>
            <a:endParaRPr lang="en-HK" dirty="0"/>
          </a:p>
        </p:txBody>
      </p:sp>
      <p:sp>
        <p:nvSpPr>
          <p:cNvPr id="4" name="Slide Number Placeholder 3">
            <a:extLst>
              <a:ext uri="{FF2B5EF4-FFF2-40B4-BE49-F238E27FC236}">
                <a16:creationId xmlns:a16="http://schemas.microsoft.com/office/drawing/2014/main" id="{46ADEC32-3F89-4277-AB0E-C987F6F1595F}"/>
              </a:ext>
            </a:extLst>
          </p:cNvPr>
          <p:cNvSpPr>
            <a:spLocks noGrp="1"/>
          </p:cNvSpPr>
          <p:nvPr>
            <p:ph type="sldNum" sz="quarter" idx="12"/>
          </p:nvPr>
        </p:nvSpPr>
        <p:spPr/>
        <p:txBody>
          <a:bodyPr/>
          <a:lstStyle/>
          <a:p>
            <a:pPr>
              <a:defRPr/>
            </a:pPr>
            <a:fld id="{63B8F44C-0EDE-4D7D-9086-BD1CF3CE7AF7}" type="slidenum">
              <a:rPr lang="en-US" smtClean="0"/>
              <a:pPr>
                <a:defRPr/>
              </a:pPr>
              <a:t>17</a:t>
            </a:fld>
            <a:endParaRPr lang="en-US"/>
          </a:p>
        </p:txBody>
      </p:sp>
    </p:spTree>
    <p:extLst>
      <p:ext uri="{BB962C8B-B14F-4D97-AF65-F5344CB8AC3E}">
        <p14:creationId xmlns:p14="http://schemas.microsoft.com/office/powerpoint/2010/main" val="19730975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D96C-085E-4E9F-869F-C72509BEB483}"/>
              </a:ext>
            </a:extLst>
          </p:cNvPr>
          <p:cNvSpPr>
            <a:spLocks noGrp="1"/>
          </p:cNvSpPr>
          <p:nvPr>
            <p:ph type="title"/>
          </p:nvPr>
        </p:nvSpPr>
        <p:spPr>
          <a:xfrm>
            <a:off x="412750" y="266700"/>
            <a:ext cx="9263062" cy="1104900"/>
          </a:xfrm>
        </p:spPr>
        <p:txBody>
          <a:bodyPr/>
          <a:lstStyle/>
          <a:p>
            <a:r>
              <a:rPr lang="en-US" dirty="0"/>
              <a:t>Effects of Tool Cards and Bride Card</a:t>
            </a:r>
          </a:p>
        </p:txBody>
      </p:sp>
      <p:sp>
        <p:nvSpPr>
          <p:cNvPr id="4" name="Slide Number Placeholder 3">
            <a:extLst>
              <a:ext uri="{FF2B5EF4-FFF2-40B4-BE49-F238E27FC236}">
                <a16:creationId xmlns:a16="http://schemas.microsoft.com/office/drawing/2014/main" id="{A8987347-FC89-46C8-99D3-635E10F9A415}"/>
              </a:ext>
            </a:extLst>
          </p:cNvPr>
          <p:cNvSpPr>
            <a:spLocks noGrp="1"/>
          </p:cNvSpPr>
          <p:nvPr>
            <p:ph type="sldNum" sz="quarter" idx="12"/>
          </p:nvPr>
        </p:nvSpPr>
        <p:spPr/>
        <p:txBody>
          <a:bodyPr/>
          <a:lstStyle/>
          <a:p>
            <a:pPr>
              <a:defRPr/>
            </a:pPr>
            <a:fld id="{63B8F44C-0EDE-4D7D-9086-BD1CF3CE7AF7}" type="slidenum">
              <a:rPr lang="en-US" smtClean="0"/>
              <a:pPr>
                <a:defRPr/>
              </a:pPr>
              <a:t>18</a:t>
            </a:fld>
            <a:endParaRPr lang="en-US"/>
          </a:p>
        </p:txBody>
      </p:sp>
      <p:sp>
        <p:nvSpPr>
          <p:cNvPr id="9" name="Content Placeholder 4"/>
          <p:cNvSpPr txBox="1">
            <a:spLocks/>
          </p:cNvSpPr>
          <p:nvPr/>
        </p:nvSpPr>
        <p:spPr bwMode="auto">
          <a:xfrm>
            <a:off x="455612" y="1600200"/>
            <a:ext cx="9119484" cy="372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rtlCol="0" anchor="t" anchorCtr="0" compatLnSpc="1">
            <a:prstTxWarp prst="textNoShape">
              <a:avLst/>
            </a:prstTxWarp>
            <a:spAutoFit/>
          </a:bodyPr>
          <a:lst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a:lstStyle>
          <a:p>
            <a:pPr marL="0" indent="0">
              <a:buNone/>
            </a:pPr>
            <a:r>
              <a:rPr lang="en-HK" sz="2000" kern="0" dirty="0"/>
              <a:t>On computing </a:t>
            </a:r>
            <a:r>
              <a:rPr lang="en-HK" sz="2000" kern="0" dirty="0">
                <a:solidFill>
                  <a:srgbClr val="92D050"/>
                </a:solidFill>
              </a:rPr>
              <a:t>M</a:t>
            </a:r>
            <a:r>
              <a:rPr lang="en-HK" sz="2000" kern="0" dirty="0"/>
              <a:t> in each</a:t>
            </a:r>
            <a:r>
              <a:rPr lang="en-HK" sz="2000" dirty="0"/>
              <a:t> round, modify </a:t>
            </a:r>
            <a:r>
              <a:rPr lang="en-HK" sz="2000" dirty="0">
                <a:solidFill>
                  <a:srgbClr val="92D050"/>
                </a:solidFill>
              </a:rPr>
              <a:t>M</a:t>
            </a:r>
            <a:r>
              <a:rPr lang="en-HK" sz="2000" dirty="0"/>
              <a:t> if the player holds each card instance below</a:t>
            </a:r>
            <a:endParaRPr lang="en-HK" sz="2000" kern="0" dirty="0"/>
          </a:p>
          <a:p>
            <a:endParaRPr lang="en-HK" sz="2000" kern="0" dirty="0"/>
          </a:p>
          <a:p>
            <a:r>
              <a:rPr lang="en-HK" sz="2000" kern="0" dirty="0"/>
              <a:t>Bride Card </a:t>
            </a:r>
          </a:p>
          <a:p>
            <a:endParaRPr lang="en-HK" sz="2000" kern="0" dirty="0"/>
          </a:p>
          <a:p>
            <a:endParaRPr lang="en-HK" sz="2000" kern="0" dirty="0"/>
          </a:p>
          <a:p>
            <a:r>
              <a:rPr lang="en-HK" sz="2000" kern="0" dirty="0"/>
              <a:t>Tool Cards</a:t>
            </a:r>
          </a:p>
          <a:p>
            <a:endParaRPr lang="en-HK" sz="2000" kern="0" dirty="0"/>
          </a:p>
          <a:p>
            <a:endParaRPr lang="en-HK" sz="2000" kern="0" dirty="0"/>
          </a:p>
          <a:p>
            <a:endParaRPr lang="en-HK" sz="2000" kern="0" dirty="0"/>
          </a:p>
          <a:p>
            <a:endParaRPr lang="en-HK" sz="2000" kern="0" dirty="0"/>
          </a:p>
        </p:txBody>
      </p:sp>
      <p:pic>
        <p:nvPicPr>
          <p:cNvPr id="14" name="Picture 1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8115" y="2171659"/>
            <a:ext cx="886774" cy="876341"/>
          </a:xfrm>
          <a:prstGeom prst="rect">
            <a:avLst/>
          </a:prstGeom>
        </p:spPr>
      </p:pic>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705" y="3048000"/>
            <a:ext cx="1186383" cy="1171365"/>
          </a:xfrm>
          <a:prstGeom prst="rect">
            <a:avLst/>
          </a:prstGeom>
        </p:spPr>
      </p:pic>
      <p:pic>
        <p:nvPicPr>
          <p:cNvPr id="16" name="Picture 1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296" y="3064164"/>
            <a:ext cx="1054824" cy="1204138"/>
          </a:xfrm>
          <a:prstGeom prst="rect">
            <a:avLst/>
          </a:prstGeom>
        </p:spPr>
      </p:pic>
      <p:pic>
        <p:nvPicPr>
          <p:cNvPr id="17" name="Picture 1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021" y="3020836"/>
            <a:ext cx="1103358" cy="1258034"/>
          </a:xfrm>
          <a:prstGeom prst="rect">
            <a:avLst/>
          </a:prstGeom>
        </p:spPr>
      </p:pic>
      <p:pic>
        <p:nvPicPr>
          <p:cNvPr id="18" name="Picture 17"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5856" y="4217872"/>
            <a:ext cx="2080964" cy="2376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8513" y="4217872"/>
            <a:ext cx="2165028"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Screen Clippi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9135" y="4229417"/>
            <a:ext cx="2163364" cy="2430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p:cNvSpPr txBox="1"/>
          <p:nvPr/>
        </p:nvSpPr>
        <p:spPr>
          <a:xfrm>
            <a:off x="3280617" y="2310639"/>
            <a:ext cx="663964" cy="461665"/>
          </a:xfrm>
          <a:prstGeom prst="rect">
            <a:avLst/>
          </a:prstGeom>
          <a:noFill/>
        </p:spPr>
        <p:txBody>
          <a:bodyPr wrap="none" rtlCol="0">
            <a:spAutoFit/>
          </a:bodyPr>
          <a:lstStyle/>
          <a:p>
            <a:r>
              <a:rPr lang="en-HK" sz="2400" dirty="0">
                <a:solidFill>
                  <a:srgbClr val="92D050"/>
                </a:solidFill>
              </a:rPr>
              <a:t>M--</a:t>
            </a:r>
            <a:endParaRPr lang="en-HK" sz="2400" dirty="0"/>
          </a:p>
        </p:txBody>
      </p:sp>
      <p:sp>
        <p:nvSpPr>
          <p:cNvPr id="21" name="Rectangle 20"/>
          <p:cNvSpPr/>
          <p:nvPr/>
        </p:nvSpPr>
        <p:spPr>
          <a:xfrm>
            <a:off x="7564942" y="3381168"/>
            <a:ext cx="663964" cy="461665"/>
          </a:xfrm>
          <a:prstGeom prst="rect">
            <a:avLst/>
          </a:prstGeom>
        </p:spPr>
        <p:txBody>
          <a:bodyPr wrap="none">
            <a:spAutoFit/>
          </a:bodyPr>
          <a:lstStyle/>
          <a:p>
            <a:r>
              <a:rPr lang="en-HK" sz="2400" dirty="0">
                <a:solidFill>
                  <a:srgbClr val="92D050"/>
                </a:solidFill>
              </a:rPr>
              <a:t>M--</a:t>
            </a:r>
            <a:endParaRPr lang="en-HK" sz="2400" dirty="0"/>
          </a:p>
        </p:txBody>
      </p:sp>
      <p:sp>
        <p:nvSpPr>
          <p:cNvPr id="22" name="Rectangle 21"/>
          <p:cNvSpPr/>
          <p:nvPr/>
        </p:nvSpPr>
        <p:spPr>
          <a:xfrm>
            <a:off x="5321555" y="3512639"/>
            <a:ext cx="805029" cy="461665"/>
          </a:xfrm>
          <a:prstGeom prst="rect">
            <a:avLst/>
          </a:prstGeom>
        </p:spPr>
        <p:txBody>
          <a:bodyPr wrap="none">
            <a:spAutoFit/>
          </a:bodyPr>
          <a:lstStyle/>
          <a:p>
            <a:r>
              <a:rPr lang="en-HK" sz="2400" dirty="0">
                <a:solidFill>
                  <a:srgbClr val="92D050"/>
                </a:solidFill>
              </a:rPr>
              <a:t>M++</a:t>
            </a:r>
            <a:endParaRPr lang="en-HK" sz="2400" dirty="0"/>
          </a:p>
        </p:txBody>
      </p:sp>
      <p:sp>
        <p:nvSpPr>
          <p:cNvPr id="23" name="TextBox 22"/>
          <p:cNvSpPr txBox="1"/>
          <p:nvPr/>
        </p:nvSpPr>
        <p:spPr>
          <a:xfrm>
            <a:off x="-1588" y="4724400"/>
            <a:ext cx="2796909" cy="1938992"/>
          </a:xfrm>
          <a:prstGeom prst="rect">
            <a:avLst/>
          </a:prstGeom>
          <a:noFill/>
        </p:spPr>
        <p:txBody>
          <a:bodyPr wrap="square" rtlCol="0">
            <a:spAutoFit/>
          </a:bodyPr>
          <a:lstStyle/>
          <a:p>
            <a:r>
              <a:rPr lang="en-HK" sz="2000" b="1" dirty="0"/>
              <a:t>Hammer</a:t>
            </a:r>
            <a:r>
              <a:rPr lang="en-HK" sz="2000" dirty="0"/>
              <a:t> cancels the effect of crossing a bridge in the current round only. The hammer card should back returned after used.</a:t>
            </a:r>
          </a:p>
        </p:txBody>
      </p:sp>
    </p:spTree>
    <p:extLst>
      <p:ext uri="{BB962C8B-B14F-4D97-AF65-F5344CB8AC3E}">
        <p14:creationId xmlns:p14="http://schemas.microsoft.com/office/powerpoint/2010/main" val="75760060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9C7843-9CB0-4CF6-B3E4-94582806981C}"/>
              </a:ext>
            </a:extLst>
          </p:cNvPr>
          <p:cNvSpPr txBox="1"/>
          <p:nvPr/>
        </p:nvSpPr>
        <p:spPr>
          <a:xfrm>
            <a:off x="74612" y="-3544"/>
            <a:ext cx="2614818" cy="523220"/>
          </a:xfrm>
          <a:prstGeom prst="rect">
            <a:avLst/>
          </a:prstGeom>
          <a:noFill/>
        </p:spPr>
        <p:txBody>
          <a:bodyPr wrap="none" rtlCol="0">
            <a:spAutoFit/>
          </a:bodyPr>
          <a:lstStyle/>
          <a:p>
            <a:r>
              <a:rPr lang="en-US" dirty="0"/>
              <a:t>Full Game Rules</a:t>
            </a:r>
          </a:p>
        </p:txBody>
      </p:sp>
      <p:grpSp>
        <p:nvGrpSpPr>
          <p:cNvPr id="17" name="Group 16">
            <a:extLst>
              <a:ext uri="{FF2B5EF4-FFF2-40B4-BE49-F238E27FC236}">
                <a16:creationId xmlns:a16="http://schemas.microsoft.com/office/drawing/2014/main" id="{B673F9FF-293A-4CE1-852A-82F5C14A4768}"/>
              </a:ext>
            </a:extLst>
          </p:cNvPr>
          <p:cNvGrpSpPr/>
          <p:nvPr/>
        </p:nvGrpSpPr>
        <p:grpSpPr>
          <a:xfrm>
            <a:off x="0" y="764817"/>
            <a:ext cx="9902825" cy="6093183"/>
            <a:chOff x="0" y="764817"/>
            <a:chExt cx="9902825" cy="6093183"/>
          </a:xfrm>
        </p:grpSpPr>
        <p:pic>
          <p:nvPicPr>
            <p:cNvPr id="10" name="Picture 9">
              <a:extLst>
                <a:ext uri="{FF2B5EF4-FFF2-40B4-BE49-F238E27FC236}">
                  <a16:creationId xmlns:a16="http://schemas.microsoft.com/office/drawing/2014/main" id="{93DCE276-6118-4438-ABB7-DD70ACC07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817"/>
              <a:ext cx="9902825" cy="6093183"/>
            </a:xfrm>
            <a:prstGeom prst="rect">
              <a:avLst/>
            </a:prstGeom>
          </p:spPr>
        </p:pic>
        <p:sp>
          <p:nvSpPr>
            <p:cNvPr id="16" name="Rectangle 15">
              <a:extLst>
                <a:ext uri="{FF2B5EF4-FFF2-40B4-BE49-F238E27FC236}">
                  <a16:creationId xmlns:a16="http://schemas.microsoft.com/office/drawing/2014/main" id="{66E317B4-C0C2-47B7-A181-5D2EB3776DE8}"/>
                </a:ext>
              </a:extLst>
            </p:cNvPr>
            <p:cNvSpPr/>
            <p:nvPr/>
          </p:nvSpPr>
          <p:spPr bwMode="auto">
            <a:xfrm>
              <a:off x="76200" y="990600"/>
              <a:ext cx="2589212" cy="293893"/>
            </a:xfrm>
            <a:prstGeom prst="rect">
              <a:avLst/>
            </a:prstGeom>
            <a:solidFill>
              <a:schemeClr val="bg1"/>
            </a:solidFill>
            <a:ln>
              <a:solidFill>
                <a:schemeClr val="bg1"/>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3" name="Picture 12"/>
          <p:cNvPicPr>
            <a:picLocks noChangeAspect="1"/>
          </p:cNvPicPr>
          <p:nvPr/>
        </p:nvPicPr>
        <p:blipFill>
          <a:blip r:embed="rId3"/>
          <a:stretch>
            <a:fillRect/>
          </a:stretch>
        </p:blipFill>
        <p:spPr>
          <a:xfrm>
            <a:off x="1355363" y="5867400"/>
            <a:ext cx="342900" cy="342900"/>
          </a:xfrm>
          <a:prstGeom prst="rect">
            <a:avLst/>
          </a:prstGeom>
        </p:spPr>
      </p:pic>
      <p:pic>
        <p:nvPicPr>
          <p:cNvPr id="18" name="Picture 17"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8612" y="685800"/>
            <a:ext cx="429574" cy="424520"/>
          </a:xfrm>
          <a:prstGeom prst="rect">
            <a:avLst/>
          </a:prstGeom>
        </p:spPr>
      </p:pic>
      <p:pic>
        <p:nvPicPr>
          <p:cNvPr id="19" name="Picture 18"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992024" y="2743200"/>
            <a:ext cx="416588" cy="411315"/>
          </a:xfrm>
          <a:prstGeom prst="rect">
            <a:avLst/>
          </a:prstGeom>
        </p:spPr>
      </p:pic>
      <p:pic>
        <p:nvPicPr>
          <p:cNvPr id="20" name="Picture 19"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15" y="2784151"/>
            <a:ext cx="370393" cy="422823"/>
          </a:xfrm>
          <a:prstGeom prst="rect">
            <a:avLst/>
          </a:prstGeom>
        </p:spPr>
      </p:pic>
      <p:pic>
        <p:nvPicPr>
          <p:cNvPr id="21" name="Picture 2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8612" y="2766384"/>
            <a:ext cx="387435" cy="441748"/>
          </a:xfrm>
          <a:prstGeom prst="rect">
            <a:avLst/>
          </a:prstGeom>
        </p:spPr>
      </p:pic>
      <p:sp>
        <p:nvSpPr>
          <p:cNvPr id="14" name="Rectangle 13"/>
          <p:cNvSpPr/>
          <p:nvPr/>
        </p:nvSpPr>
        <p:spPr bwMode="auto">
          <a:xfrm>
            <a:off x="6627812" y="762000"/>
            <a:ext cx="3200400" cy="22860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7999412" y="678873"/>
            <a:ext cx="1709122" cy="523220"/>
          </a:xfrm>
          <a:prstGeom prst="rect">
            <a:avLst/>
          </a:prstGeom>
          <a:noFill/>
        </p:spPr>
        <p:txBody>
          <a:bodyPr wrap="none" rtlCol="0">
            <a:spAutoFit/>
          </a:bodyPr>
          <a:lstStyle/>
          <a:p>
            <a:r>
              <a:rPr lang="en-HK" dirty="0"/>
              <a:t>End Game</a:t>
            </a:r>
          </a:p>
        </p:txBody>
      </p:sp>
      <p:sp>
        <p:nvSpPr>
          <p:cNvPr id="23" name="Rectangle 22"/>
          <p:cNvSpPr/>
          <p:nvPr/>
        </p:nvSpPr>
        <p:spPr bwMode="auto">
          <a:xfrm>
            <a:off x="3351212" y="4495800"/>
            <a:ext cx="3200400" cy="228600"/>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451178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412749" y="1676400"/>
            <a:ext cx="9490075" cy="4953000"/>
          </a:xfrm>
        </p:spPr>
        <p:txBody>
          <a:bodyPr/>
          <a:lstStyle/>
          <a:p>
            <a:r>
              <a:rPr lang="en-US" sz="2800" dirty="0"/>
              <a:t>What is Technical Debt</a:t>
            </a:r>
          </a:p>
          <a:p>
            <a:r>
              <a:rPr lang="en-US" sz="2800" dirty="0"/>
              <a:t>Identify Technical Debt</a:t>
            </a:r>
          </a:p>
          <a:p>
            <a:r>
              <a:rPr lang="en-US" sz="2800" dirty="0"/>
              <a:t>Manage Technical Debt</a:t>
            </a:r>
          </a:p>
          <a:p>
            <a:r>
              <a:rPr lang="en-US" sz="2800" dirty="0"/>
              <a:t>Card Game for Managing Technical Debts</a:t>
            </a:r>
          </a:p>
          <a:p>
            <a:r>
              <a:rPr lang="en-US" sz="2800" dirty="0"/>
              <a:t>Managing Technical Debts in Practice</a:t>
            </a:r>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a:t>
            </a:fld>
            <a:endParaRPr lang="en-US"/>
          </a:p>
        </p:txBody>
      </p:sp>
    </p:spTree>
    <p:extLst>
      <p:ext uri="{BB962C8B-B14F-4D97-AF65-F5344CB8AC3E}">
        <p14:creationId xmlns:p14="http://schemas.microsoft.com/office/powerpoint/2010/main" val="2295985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Impacts of Technical Debts</a:t>
            </a:r>
          </a:p>
        </p:txBody>
      </p:sp>
      <p:sp>
        <p:nvSpPr>
          <p:cNvPr id="3" name="Content Placeholder 2"/>
          <p:cNvSpPr>
            <a:spLocks noGrp="1"/>
          </p:cNvSpPr>
          <p:nvPr>
            <p:ph idx="1"/>
          </p:nvPr>
        </p:nvSpPr>
        <p:spPr/>
        <p:txBody>
          <a:bodyPr/>
          <a:lstStyle/>
          <a:p>
            <a:r>
              <a:rPr lang="en-US" sz="2400" dirty="0"/>
              <a:t>In some large organizations, </a:t>
            </a:r>
            <a:r>
              <a:rPr lang="en-US" sz="2400" b="1" dirty="0"/>
              <a:t>development time </a:t>
            </a:r>
            <a:r>
              <a:rPr lang="en-US" sz="2400" dirty="0"/>
              <a:t>dedicated to managing Technical Debt is </a:t>
            </a:r>
            <a:r>
              <a:rPr lang="en-US" sz="2400" b="1" dirty="0"/>
              <a:t>substantial</a:t>
            </a:r>
            <a:r>
              <a:rPr lang="en-US" sz="2400" dirty="0"/>
              <a:t> </a:t>
            </a:r>
          </a:p>
          <a:p>
            <a:pPr lvl="1"/>
            <a:r>
              <a:rPr lang="en-US" sz="2400" dirty="0"/>
              <a:t>an average of 25% of the overall development</a:t>
            </a:r>
          </a:p>
          <a:p>
            <a:pPr lvl="1"/>
            <a:r>
              <a:rPr lang="en-US" sz="2400" dirty="0"/>
              <a:t>Some said 40%-50%</a:t>
            </a:r>
          </a:p>
          <a:p>
            <a:endParaRPr lang="en-US" sz="2400" dirty="0"/>
          </a:p>
          <a:p>
            <a:r>
              <a:rPr lang="en-US" sz="2400" dirty="0"/>
              <a:t>Let’s look at how companies view technical debts (next slide)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20</a:t>
            </a:fld>
            <a:endParaRPr lang="en-US"/>
          </a:p>
        </p:txBody>
      </p:sp>
    </p:spTree>
    <p:extLst>
      <p:ext uri="{BB962C8B-B14F-4D97-AF65-F5344CB8AC3E}">
        <p14:creationId xmlns:p14="http://schemas.microsoft.com/office/powerpoint/2010/main" val="11605092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Company View</a:t>
            </a:r>
          </a:p>
        </p:txBody>
      </p:sp>
      <p:sp>
        <p:nvSpPr>
          <p:cNvPr id="3" name="Content Placeholder 2"/>
          <p:cNvSpPr>
            <a:spLocks noGrp="1"/>
          </p:cNvSpPr>
          <p:nvPr>
            <p:ph idx="1"/>
          </p:nvPr>
        </p:nvSpPr>
        <p:spPr/>
        <p:txBody>
          <a:bodyPr/>
          <a:lstStyle/>
          <a:p>
            <a:r>
              <a:rPr lang="en-US" dirty="0"/>
              <a:t>Many companies tend to </a:t>
            </a:r>
            <a:r>
              <a:rPr lang="en-US" i="1" dirty="0"/>
              <a:t>trade</a:t>
            </a:r>
            <a:r>
              <a:rPr lang="en-US" dirty="0"/>
              <a:t> </a:t>
            </a:r>
          </a:p>
          <a:p>
            <a:pPr lvl="1"/>
            <a:r>
              <a:rPr lang="en-US" dirty="0"/>
              <a:t>their longer-term ability to produce new releases frequently, with high quality, quick feedback and small effort </a:t>
            </a:r>
          </a:p>
          <a:p>
            <a:pPr marL="0" indent="0">
              <a:buNone/>
            </a:pPr>
            <a:r>
              <a:rPr lang="en-US" i="1" dirty="0"/>
              <a:t>in exchange for</a:t>
            </a:r>
          </a:p>
          <a:p>
            <a:pPr lvl="1"/>
            <a:r>
              <a:rPr lang="en-US" dirty="0"/>
              <a:t>short term features that might give them a quick fix but slow them down in the long run.</a:t>
            </a:r>
          </a:p>
          <a:p>
            <a:endParaRPr lang="en-US" dirty="0"/>
          </a:p>
          <a:p>
            <a:r>
              <a:rPr lang="en-US" dirty="0"/>
              <a:t>This strategy makes these companies vulnerable to their competitors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21</a:t>
            </a:fld>
            <a:endParaRPr lang="en-US"/>
          </a:p>
        </p:txBody>
      </p:sp>
    </p:spTree>
    <p:extLst>
      <p:ext uri="{BB962C8B-B14F-4D97-AF65-F5344CB8AC3E}">
        <p14:creationId xmlns:p14="http://schemas.microsoft.com/office/powerpoint/2010/main" val="29577344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Two Sides of the Same Story with</a:t>
            </a:r>
            <a:br>
              <a:rPr lang="en-US" dirty="0"/>
            </a:br>
            <a:r>
              <a:rPr lang="en-US" dirty="0"/>
              <a:t>a Company [2]</a:t>
            </a:r>
          </a:p>
        </p:txBody>
      </p:sp>
      <p:sp>
        <p:nvSpPr>
          <p:cNvPr id="6" name="Content Placeholder 5"/>
          <p:cNvSpPr>
            <a:spLocks noGrp="1"/>
          </p:cNvSpPr>
          <p:nvPr>
            <p:ph sz="half" idx="1"/>
          </p:nvPr>
        </p:nvSpPr>
        <p:spPr>
          <a:ln>
            <a:prstDash val="sysDot"/>
          </a:ln>
        </p:spPr>
        <p:style>
          <a:lnRef idx="2">
            <a:schemeClr val="dk1"/>
          </a:lnRef>
          <a:fillRef idx="1">
            <a:schemeClr val="lt1"/>
          </a:fillRef>
          <a:effectRef idx="0">
            <a:schemeClr val="dk1"/>
          </a:effectRef>
          <a:fontRef idx="minor">
            <a:schemeClr val="dk1"/>
          </a:fontRef>
        </p:style>
        <p:txBody>
          <a:bodyPr/>
          <a:lstStyle/>
          <a:p>
            <a:r>
              <a:rPr lang="en-US" dirty="0"/>
              <a:t>Business View</a:t>
            </a:r>
          </a:p>
          <a:p>
            <a:pPr lvl="1"/>
            <a:r>
              <a:rPr lang="en-US" dirty="0"/>
              <a:t>Shorten time to market</a:t>
            </a:r>
          </a:p>
          <a:p>
            <a:pPr lvl="1"/>
            <a:r>
              <a:rPr lang="en-US" dirty="0"/>
              <a:t>Preserve startup investment</a:t>
            </a:r>
          </a:p>
          <a:p>
            <a:pPr lvl="1"/>
            <a:r>
              <a:rPr lang="en-US" dirty="0"/>
              <a:t>Delay development expense</a:t>
            </a:r>
          </a:p>
          <a:p>
            <a:pPr lvl="1"/>
            <a:endParaRPr lang="en-US" dirty="0"/>
          </a:p>
          <a:p>
            <a:endParaRPr lang="en-US" sz="2400" dirty="0"/>
          </a:p>
          <a:p>
            <a:endParaRPr lang="en-US" sz="1800" dirty="0"/>
          </a:p>
          <a:p>
            <a:r>
              <a:rPr lang="en-US" sz="2400" dirty="0"/>
              <a:t>Business staff tend to be </a:t>
            </a:r>
            <a:r>
              <a:rPr lang="en-US" sz="2400" b="1" i="1" dirty="0"/>
              <a:t>optimistic</a:t>
            </a:r>
            <a:r>
              <a:rPr lang="en-US" sz="2400" dirty="0"/>
              <a:t> about the benefit and the costs. These attitudes are often </a:t>
            </a:r>
            <a:r>
              <a:rPr lang="en-US" sz="2400" b="1" i="1" dirty="0"/>
              <a:t>unconscious</a:t>
            </a:r>
            <a:r>
              <a:rPr lang="en-US" sz="2400" dirty="0"/>
              <a:t>.</a:t>
            </a:r>
          </a:p>
        </p:txBody>
      </p:sp>
      <p:sp>
        <p:nvSpPr>
          <p:cNvPr id="7" name="Content Placeholder 6"/>
          <p:cNvSpPr>
            <a:spLocks noGrp="1"/>
          </p:cNvSpPr>
          <p:nvPr>
            <p:ph sz="half" idx="2"/>
          </p:nvPr>
        </p:nvSpPr>
        <p:spPr>
          <a:xfrm>
            <a:off x="5006975" y="1676400"/>
            <a:ext cx="4668837" cy="4953000"/>
          </a:xfrm>
          <a:ln>
            <a:prstDash val="sysDot"/>
          </a:ln>
        </p:spPr>
        <p:style>
          <a:lnRef idx="2">
            <a:schemeClr val="accent6"/>
          </a:lnRef>
          <a:fillRef idx="1">
            <a:schemeClr val="lt1"/>
          </a:fillRef>
          <a:effectRef idx="0">
            <a:schemeClr val="accent6"/>
          </a:effectRef>
          <a:fontRef idx="minor">
            <a:schemeClr val="dk1"/>
          </a:fontRef>
        </p:style>
        <p:txBody>
          <a:bodyPr/>
          <a:lstStyle/>
          <a:p>
            <a:r>
              <a:rPr lang="en-US" dirty="0"/>
              <a:t>Technical View</a:t>
            </a:r>
          </a:p>
          <a:p>
            <a:endParaRPr lang="en-US" dirty="0"/>
          </a:p>
          <a:p>
            <a:pPr marL="0" indent="0">
              <a:buNone/>
            </a:pPr>
            <a:endParaRPr lang="en-US" dirty="0"/>
          </a:p>
          <a:p>
            <a:endParaRPr lang="en-US" dirty="0"/>
          </a:p>
          <a:p>
            <a:endParaRPr lang="en-US" sz="2400" dirty="0"/>
          </a:p>
          <a:p>
            <a:endParaRPr lang="en-US" sz="2400" dirty="0"/>
          </a:p>
          <a:p>
            <a:endParaRPr lang="en-US" sz="2400" dirty="0"/>
          </a:p>
          <a:p>
            <a:r>
              <a:rPr lang="en-US" sz="2400" dirty="0"/>
              <a:t>Technical staff tends to be </a:t>
            </a:r>
            <a:r>
              <a:rPr lang="en-US" sz="2400" b="1" i="1" dirty="0"/>
              <a:t>pessimistic</a:t>
            </a:r>
            <a:r>
              <a:rPr lang="en-US" sz="2400" dirty="0"/>
              <a:t> about the benefit and the costs. These attitudes are often </a:t>
            </a:r>
            <a:r>
              <a:rPr lang="en-US" sz="2400" b="1" i="1" dirty="0"/>
              <a:t>unconscious</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22</a:t>
            </a:fld>
            <a:endParaRPr lang="en-US"/>
          </a:p>
        </p:txBody>
      </p:sp>
      <p:graphicFrame>
        <p:nvGraphicFramePr>
          <p:cNvPr id="9" name="Diagram 8"/>
          <p:cNvGraphicFramePr/>
          <p:nvPr>
            <p:extLst>
              <p:ext uri="{D42A27DB-BD31-4B8C-83A1-F6EECF244321}">
                <p14:modId xmlns:p14="http://schemas.microsoft.com/office/powerpoint/2010/main" val="3039280022"/>
              </p:ext>
            </p:extLst>
          </p:nvPr>
        </p:nvGraphicFramePr>
        <p:xfrm>
          <a:off x="4984761" y="2209800"/>
          <a:ext cx="4367742" cy="2734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674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Graphic spid="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and Its Basic Management</a:t>
            </a:r>
          </a:p>
        </p:txBody>
      </p:sp>
      <p:sp>
        <p:nvSpPr>
          <p:cNvPr id="3" name="Content Placeholder 2"/>
          <p:cNvSpPr>
            <a:spLocks noGrp="1"/>
          </p:cNvSpPr>
          <p:nvPr>
            <p:ph idx="1"/>
          </p:nvPr>
        </p:nvSpPr>
        <p:spPr/>
        <p:txBody>
          <a:bodyPr/>
          <a:lstStyle/>
          <a:p>
            <a:r>
              <a:rPr lang="en-US" sz="2400" dirty="0"/>
              <a:t>Technical debts have been classified by dimension:</a:t>
            </a:r>
          </a:p>
          <a:p>
            <a:pPr marL="969963" lvl="1" indent="-457200">
              <a:buFont typeface="+mj-lt"/>
              <a:buAutoNum type="arabicPeriod"/>
            </a:pPr>
            <a:r>
              <a:rPr lang="en-US" sz="2400" b="1" dirty="0"/>
              <a:t>Type</a:t>
            </a:r>
            <a:r>
              <a:rPr lang="en-US" sz="2400" dirty="0"/>
              <a:t> (e.g., design, testing, or documentation debt), </a:t>
            </a:r>
          </a:p>
          <a:p>
            <a:pPr marL="969963" lvl="1" indent="-457200">
              <a:buFont typeface="+mj-lt"/>
              <a:buAutoNum type="arabicPeriod"/>
            </a:pPr>
            <a:r>
              <a:rPr lang="en-US" sz="2400" b="1" dirty="0"/>
              <a:t>Intentionality</a:t>
            </a:r>
            <a:r>
              <a:rPr lang="en-US" sz="2400" dirty="0"/>
              <a:t> (intentionally or unintentionally), </a:t>
            </a:r>
          </a:p>
          <a:p>
            <a:pPr marL="969963" lvl="1" indent="-457200">
              <a:buFont typeface="+mj-lt"/>
              <a:buAutoNum type="arabicPeriod"/>
            </a:pPr>
            <a:r>
              <a:rPr lang="en-US" sz="2400" b="1" dirty="0"/>
              <a:t>Time horizon </a:t>
            </a:r>
            <a:r>
              <a:rPr lang="en-US" sz="2400" dirty="0"/>
              <a:t>(short or long term), and </a:t>
            </a:r>
          </a:p>
          <a:p>
            <a:pPr marL="969963" lvl="1" indent="-457200">
              <a:buFont typeface="+mj-lt"/>
              <a:buAutoNum type="arabicPeriod"/>
            </a:pPr>
            <a:r>
              <a:rPr lang="en-US" sz="2400" b="1" dirty="0"/>
              <a:t>Degree of focus</a:t>
            </a:r>
            <a:r>
              <a:rPr lang="en-US" sz="2400" dirty="0"/>
              <a:t>.</a:t>
            </a:r>
          </a:p>
          <a:p>
            <a:r>
              <a:rPr lang="en-US" sz="2800" dirty="0"/>
              <a:t>(Popular) Technical Debts management idea</a:t>
            </a:r>
          </a:p>
          <a:p>
            <a:pPr lvl="1"/>
            <a:r>
              <a:rPr lang="en-US" sz="2400" b="1" dirty="0"/>
              <a:t>Identify</a:t>
            </a:r>
            <a:r>
              <a:rPr lang="en-US" sz="2400" dirty="0"/>
              <a:t> a technical debt and </a:t>
            </a:r>
            <a:r>
              <a:rPr lang="en-US" sz="2400" b="1" dirty="0"/>
              <a:t>track </a:t>
            </a:r>
            <a:r>
              <a:rPr lang="en-US" sz="2400" dirty="0"/>
              <a:t>it through product backlog of the software project. </a:t>
            </a:r>
            <a:r>
              <a:rPr lang="en-US" sz="2400" b="1" dirty="0"/>
              <a:t>Discuss</a:t>
            </a:r>
            <a:r>
              <a:rPr lang="en-US" sz="2400" dirty="0"/>
              <a:t> them.</a:t>
            </a:r>
          </a:p>
          <a:p>
            <a:pPr lvl="1"/>
            <a:r>
              <a:rPr lang="en-US" sz="2400" dirty="0"/>
              <a:t>E.g., put the following into the backlog: “We don't have time to reconcile these two databases before our deadline, so we'll write some glue code that keeps them synchronized for now and reconcile them after we ship.” </a:t>
            </a:r>
          </a:p>
          <a:p>
            <a:pPr lvl="2"/>
            <a:endParaRPr lang="en-US" sz="2000" dirty="0"/>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23</a:t>
            </a:fld>
            <a:endParaRPr lang="en-US"/>
          </a:p>
        </p:txBody>
      </p:sp>
      <p:sp>
        <p:nvSpPr>
          <p:cNvPr id="5" name="Right Brace 4"/>
          <p:cNvSpPr/>
          <p:nvPr/>
        </p:nvSpPr>
        <p:spPr bwMode="auto">
          <a:xfrm>
            <a:off x="7847012" y="2362200"/>
            <a:ext cx="381000" cy="16002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16899" y="2286000"/>
            <a:ext cx="1611313"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Use them to judge a technical debt</a:t>
            </a:r>
          </a:p>
        </p:txBody>
      </p:sp>
    </p:spTree>
    <p:extLst>
      <p:ext uri="{BB962C8B-B14F-4D97-AF65-F5344CB8AC3E}">
        <p14:creationId xmlns:p14="http://schemas.microsoft.com/office/powerpoint/2010/main" val="2585717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Dimension </a:t>
            </a:r>
            <a:r>
              <a:rPr lang="en-US" sz="3200" dirty="0"/>
              <a:t>1:</a:t>
            </a:r>
            <a:br>
              <a:rPr lang="en-US" dirty="0"/>
            </a:br>
            <a:r>
              <a:rPr lang="en-US" dirty="0"/>
              <a:t>Types of Technical Debt</a:t>
            </a:r>
          </a:p>
        </p:txBody>
      </p:sp>
      <p:sp>
        <p:nvSpPr>
          <p:cNvPr id="3" name="Content Placeholder 2"/>
          <p:cNvSpPr>
            <a:spLocks noGrp="1"/>
          </p:cNvSpPr>
          <p:nvPr>
            <p:ph idx="1"/>
          </p:nvPr>
        </p:nvSpPr>
        <p:spPr>
          <a:xfrm>
            <a:off x="412749" y="1676400"/>
            <a:ext cx="9490075" cy="4953000"/>
          </a:xfrm>
        </p:spPr>
        <p:txBody>
          <a:bodyPr/>
          <a:lstStyle/>
          <a:p>
            <a:r>
              <a:rPr lang="en-US" sz="2400" dirty="0"/>
              <a:t>Technical Debt is not just a coding problem.</a:t>
            </a:r>
          </a:p>
          <a:p>
            <a:r>
              <a:rPr lang="en-US" sz="2400" dirty="0"/>
              <a:t>Refactoring out the code smells </a:t>
            </a:r>
            <a:r>
              <a:rPr lang="en-US" sz="2400" b="1" dirty="0"/>
              <a:t>cannot</a:t>
            </a:r>
            <a:r>
              <a:rPr lang="en-US" sz="2400" dirty="0"/>
              <a:t> solve them all.</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24</a:t>
            </a:fld>
            <a:endParaRPr lang="en-US"/>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7000"/>
            <a:ext cx="9902825" cy="3609550"/>
          </a:xfrm>
          <a:prstGeom prst="rect">
            <a:avLst/>
          </a:prstGeom>
        </p:spPr>
      </p:pic>
      <p:sp>
        <p:nvSpPr>
          <p:cNvPr id="8" name="TextBox 7"/>
          <p:cNvSpPr txBox="1"/>
          <p:nvPr/>
        </p:nvSpPr>
        <p:spPr>
          <a:xfrm>
            <a:off x="9437472" y="5984434"/>
            <a:ext cx="393056" cy="307777"/>
          </a:xfrm>
          <a:prstGeom prst="rect">
            <a:avLst/>
          </a:prstGeom>
          <a:noFill/>
        </p:spPr>
        <p:txBody>
          <a:bodyPr wrap="none" rtlCol="0">
            <a:spAutoFit/>
          </a:bodyPr>
          <a:lstStyle/>
          <a:p>
            <a:r>
              <a:rPr lang="en-US" sz="1400" dirty="0"/>
              <a:t>[3]</a:t>
            </a:r>
          </a:p>
        </p:txBody>
      </p:sp>
    </p:spTree>
    <p:extLst>
      <p:ext uri="{BB962C8B-B14F-4D97-AF65-F5344CB8AC3E}">
        <p14:creationId xmlns:p14="http://schemas.microsoft.com/office/powerpoint/2010/main" val="344445150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FE9A-94B6-9F07-FB99-1DD75A06999C}"/>
              </a:ext>
            </a:extLst>
          </p:cNvPr>
          <p:cNvSpPr>
            <a:spLocks noGrp="1"/>
          </p:cNvSpPr>
          <p:nvPr>
            <p:ph type="title"/>
          </p:nvPr>
        </p:nvSpPr>
        <p:spPr/>
        <p:txBody>
          <a:bodyPr/>
          <a:lstStyle/>
          <a:p>
            <a:r>
              <a:rPr lang="en-US" sz="3200" i="1" dirty="0"/>
              <a:t>Dimension </a:t>
            </a:r>
            <a:r>
              <a:rPr lang="en-US" sz="3200" dirty="0"/>
              <a:t>1:</a:t>
            </a:r>
            <a:br>
              <a:rPr lang="en-US" dirty="0"/>
            </a:br>
            <a:r>
              <a:rPr lang="en-US" dirty="0"/>
              <a:t>Types of Technical Debt</a:t>
            </a:r>
            <a:endParaRPr lang="en-HK" dirty="0"/>
          </a:p>
        </p:txBody>
      </p:sp>
      <p:pic>
        <p:nvPicPr>
          <p:cNvPr id="6" name="Content Placeholder 5" descr="A close-up of a document&#10;&#10;Description automatically generated">
            <a:extLst>
              <a:ext uri="{FF2B5EF4-FFF2-40B4-BE49-F238E27FC236}">
                <a16:creationId xmlns:a16="http://schemas.microsoft.com/office/drawing/2014/main" id="{C334C4C8-5F7E-DDEC-1A32-34B4E491D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1" y="1524000"/>
            <a:ext cx="9774717" cy="3962400"/>
          </a:xfrm>
        </p:spPr>
      </p:pic>
      <p:sp>
        <p:nvSpPr>
          <p:cNvPr id="4" name="Slide Number Placeholder 3">
            <a:extLst>
              <a:ext uri="{FF2B5EF4-FFF2-40B4-BE49-F238E27FC236}">
                <a16:creationId xmlns:a16="http://schemas.microsoft.com/office/drawing/2014/main" id="{6C61359F-3FC0-76A5-243E-667D9DDA4661}"/>
              </a:ext>
            </a:extLst>
          </p:cNvPr>
          <p:cNvSpPr>
            <a:spLocks noGrp="1"/>
          </p:cNvSpPr>
          <p:nvPr>
            <p:ph type="sldNum" sz="quarter" idx="12"/>
          </p:nvPr>
        </p:nvSpPr>
        <p:spPr/>
        <p:txBody>
          <a:bodyPr/>
          <a:lstStyle/>
          <a:p>
            <a:pPr>
              <a:defRPr/>
            </a:pPr>
            <a:fld id="{63B8F44C-0EDE-4D7D-9086-BD1CF3CE7AF7}" type="slidenum">
              <a:rPr lang="en-US" smtClean="0"/>
              <a:pPr>
                <a:defRPr/>
              </a:pPr>
              <a:t>25</a:t>
            </a:fld>
            <a:endParaRPr lang="en-US"/>
          </a:p>
        </p:txBody>
      </p:sp>
      <p:sp>
        <p:nvSpPr>
          <p:cNvPr id="8" name="TextBox 7">
            <a:extLst>
              <a:ext uri="{FF2B5EF4-FFF2-40B4-BE49-F238E27FC236}">
                <a16:creationId xmlns:a16="http://schemas.microsoft.com/office/drawing/2014/main" id="{10659EF0-90DD-60CA-EEB5-D7EA4FAD2CCB}"/>
              </a:ext>
            </a:extLst>
          </p:cNvPr>
          <p:cNvSpPr txBox="1"/>
          <p:nvPr/>
        </p:nvSpPr>
        <p:spPr>
          <a:xfrm>
            <a:off x="303212" y="5413801"/>
            <a:ext cx="5000624" cy="276999"/>
          </a:xfrm>
          <a:prstGeom prst="rect">
            <a:avLst/>
          </a:prstGeom>
          <a:noFill/>
        </p:spPr>
        <p:txBody>
          <a:bodyPr wrap="square">
            <a:spAutoFit/>
          </a:bodyPr>
          <a:lstStyle/>
          <a:p>
            <a:r>
              <a:rPr lang="en-HK" sz="1200" dirty="0"/>
              <a:t>https://doi.org/10.1016/j.jss.2020.110827</a:t>
            </a:r>
          </a:p>
        </p:txBody>
      </p:sp>
    </p:spTree>
    <p:extLst>
      <p:ext uri="{BB962C8B-B14F-4D97-AF65-F5344CB8AC3E}">
        <p14:creationId xmlns:p14="http://schemas.microsoft.com/office/powerpoint/2010/main" val="24210909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07BA-2470-736C-C7A9-6C4A187F8A41}"/>
              </a:ext>
            </a:extLst>
          </p:cNvPr>
          <p:cNvSpPr>
            <a:spLocks noGrp="1"/>
          </p:cNvSpPr>
          <p:nvPr>
            <p:ph type="title"/>
          </p:nvPr>
        </p:nvSpPr>
        <p:spPr/>
        <p:txBody>
          <a:bodyPr/>
          <a:lstStyle/>
          <a:p>
            <a:r>
              <a:rPr lang="en-US" sz="3200" i="1" dirty="0"/>
              <a:t>Dimension </a:t>
            </a:r>
            <a:r>
              <a:rPr lang="en-US" sz="3200" dirty="0"/>
              <a:t>1:</a:t>
            </a:r>
            <a:br>
              <a:rPr lang="en-US" dirty="0"/>
            </a:br>
            <a:r>
              <a:rPr lang="en-US" dirty="0"/>
              <a:t>Types of Technical Debt</a:t>
            </a:r>
            <a:endParaRPr lang="en-HK" dirty="0"/>
          </a:p>
        </p:txBody>
      </p:sp>
      <p:pic>
        <p:nvPicPr>
          <p:cNvPr id="6" name="Content Placeholder 5" descr="A table with numbers and text&#10;&#10;Description automatically generated">
            <a:extLst>
              <a:ext uri="{FF2B5EF4-FFF2-40B4-BE49-F238E27FC236}">
                <a16:creationId xmlns:a16="http://schemas.microsoft.com/office/drawing/2014/main" id="{F13AC241-580F-DC8B-7910-7AD00F175B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652200"/>
            <a:ext cx="6446854" cy="4038600"/>
          </a:xfrm>
        </p:spPr>
      </p:pic>
      <p:sp>
        <p:nvSpPr>
          <p:cNvPr id="4" name="Slide Number Placeholder 3">
            <a:extLst>
              <a:ext uri="{FF2B5EF4-FFF2-40B4-BE49-F238E27FC236}">
                <a16:creationId xmlns:a16="http://schemas.microsoft.com/office/drawing/2014/main" id="{866EDB6A-637C-E0E6-0180-95FDC7CECCEA}"/>
              </a:ext>
            </a:extLst>
          </p:cNvPr>
          <p:cNvSpPr>
            <a:spLocks noGrp="1"/>
          </p:cNvSpPr>
          <p:nvPr>
            <p:ph type="sldNum" sz="quarter" idx="12"/>
          </p:nvPr>
        </p:nvSpPr>
        <p:spPr/>
        <p:txBody>
          <a:bodyPr/>
          <a:lstStyle/>
          <a:p>
            <a:pPr>
              <a:defRPr/>
            </a:pPr>
            <a:fld id="{63B8F44C-0EDE-4D7D-9086-BD1CF3CE7AF7}" type="slidenum">
              <a:rPr lang="en-US" smtClean="0"/>
              <a:pPr>
                <a:defRPr/>
              </a:pPr>
              <a:t>26</a:t>
            </a:fld>
            <a:endParaRPr lang="en-US"/>
          </a:p>
        </p:txBody>
      </p:sp>
      <p:sp>
        <p:nvSpPr>
          <p:cNvPr id="8" name="TextBox 7">
            <a:extLst>
              <a:ext uri="{FF2B5EF4-FFF2-40B4-BE49-F238E27FC236}">
                <a16:creationId xmlns:a16="http://schemas.microsoft.com/office/drawing/2014/main" id="{C64A95B3-73C7-E8EC-1E4A-BAD25A10B561}"/>
              </a:ext>
            </a:extLst>
          </p:cNvPr>
          <p:cNvSpPr txBox="1"/>
          <p:nvPr/>
        </p:nvSpPr>
        <p:spPr>
          <a:xfrm>
            <a:off x="1520824" y="5614600"/>
            <a:ext cx="4950618" cy="276999"/>
          </a:xfrm>
          <a:prstGeom prst="rect">
            <a:avLst/>
          </a:prstGeom>
          <a:noFill/>
        </p:spPr>
        <p:txBody>
          <a:bodyPr wrap="square">
            <a:spAutoFit/>
          </a:bodyPr>
          <a:lstStyle/>
          <a:p>
            <a:r>
              <a:rPr lang="en-HK" sz="1200" dirty="0"/>
              <a:t>https://doi.org/10.1109/ESEM.2019.8870180</a:t>
            </a:r>
          </a:p>
        </p:txBody>
      </p:sp>
      <p:sp>
        <p:nvSpPr>
          <p:cNvPr id="10" name="TextBox 9">
            <a:extLst>
              <a:ext uri="{FF2B5EF4-FFF2-40B4-BE49-F238E27FC236}">
                <a16:creationId xmlns:a16="http://schemas.microsoft.com/office/drawing/2014/main" id="{FBC52E85-9777-81E1-2196-1B8AF21C5A59}"/>
              </a:ext>
            </a:extLst>
          </p:cNvPr>
          <p:cNvSpPr txBox="1"/>
          <p:nvPr/>
        </p:nvSpPr>
        <p:spPr>
          <a:xfrm>
            <a:off x="303212" y="6172200"/>
            <a:ext cx="6665607" cy="523220"/>
          </a:xfrm>
          <a:prstGeom prst="rect">
            <a:avLst/>
          </a:prstGeom>
          <a:noFill/>
        </p:spPr>
        <p:txBody>
          <a:bodyPr wrap="none" rtlCol="0">
            <a:spAutoFit/>
          </a:bodyPr>
          <a:lstStyle/>
          <a:p>
            <a:r>
              <a:rPr lang="en-US" dirty="0"/>
              <a:t>Spread over all development lifecycle phases</a:t>
            </a:r>
            <a:endParaRPr lang="en-HK" dirty="0"/>
          </a:p>
        </p:txBody>
      </p:sp>
    </p:spTree>
    <p:extLst>
      <p:ext uri="{BB962C8B-B14F-4D97-AF65-F5344CB8AC3E}">
        <p14:creationId xmlns:p14="http://schemas.microsoft.com/office/powerpoint/2010/main" val="23307671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0CD4E-384C-FE87-B440-E1680EA4E95B}"/>
              </a:ext>
            </a:extLst>
          </p:cNvPr>
          <p:cNvSpPr>
            <a:spLocks noGrp="1"/>
          </p:cNvSpPr>
          <p:nvPr>
            <p:ph type="title"/>
          </p:nvPr>
        </p:nvSpPr>
        <p:spPr/>
        <p:txBody>
          <a:bodyPr/>
          <a:lstStyle/>
          <a:p>
            <a:r>
              <a:rPr lang="en-US" sz="3200" i="1" dirty="0"/>
              <a:t>Dimension </a:t>
            </a:r>
            <a:r>
              <a:rPr lang="en-US" sz="3200" dirty="0"/>
              <a:t>2: </a:t>
            </a:r>
            <a:br>
              <a:rPr lang="en-US" dirty="0"/>
            </a:br>
            <a:r>
              <a:rPr lang="en-US" dirty="0"/>
              <a:t>Intentionality of Technical Debt</a:t>
            </a:r>
            <a:endParaRPr lang="en-HK" dirty="0"/>
          </a:p>
        </p:txBody>
      </p:sp>
      <p:sp>
        <p:nvSpPr>
          <p:cNvPr id="4" name="Slide Number Placeholder 3">
            <a:extLst>
              <a:ext uri="{FF2B5EF4-FFF2-40B4-BE49-F238E27FC236}">
                <a16:creationId xmlns:a16="http://schemas.microsoft.com/office/drawing/2014/main" id="{A218B7CD-531F-C897-26E7-D376FA933202}"/>
              </a:ext>
            </a:extLst>
          </p:cNvPr>
          <p:cNvSpPr>
            <a:spLocks noGrp="1"/>
          </p:cNvSpPr>
          <p:nvPr>
            <p:ph type="sldNum" sz="quarter" idx="12"/>
          </p:nvPr>
        </p:nvSpPr>
        <p:spPr/>
        <p:txBody>
          <a:bodyPr/>
          <a:lstStyle/>
          <a:p>
            <a:pPr>
              <a:defRPr/>
            </a:pPr>
            <a:fld id="{63B8F44C-0EDE-4D7D-9086-BD1CF3CE7AF7}" type="slidenum">
              <a:rPr lang="en-US" smtClean="0"/>
              <a:pPr>
                <a:defRPr/>
              </a:pPr>
              <a:t>27</a:t>
            </a:fld>
            <a:endParaRPr lang="en-US"/>
          </a:p>
        </p:txBody>
      </p:sp>
      <p:sp>
        <p:nvSpPr>
          <p:cNvPr id="5" name="AutoShape 2" descr="Technical debt examples">
            <a:extLst>
              <a:ext uri="{FF2B5EF4-FFF2-40B4-BE49-F238E27FC236}">
                <a16:creationId xmlns:a16="http://schemas.microsoft.com/office/drawing/2014/main" id="{6DD48130-69F0-55D9-CA04-CE512DFE0DA7}"/>
              </a:ext>
            </a:extLst>
          </p:cNvPr>
          <p:cNvSpPr>
            <a:spLocks noChangeAspect="1" noChangeArrowheads="1"/>
          </p:cNvSpPr>
          <p:nvPr/>
        </p:nvSpPr>
        <p:spPr bwMode="auto">
          <a:xfrm>
            <a:off x="4799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pic>
        <p:nvPicPr>
          <p:cNvPr id="7" name="Picture 6" descr="A screenshot of a computer&#10;&#10;Description automatically generated">
            <a:extLst>
              <a:ext uri="{FF2B5EF4-FFF2-40B4-BE49-F238E27FC236}">
                <a16:creationId xmlns:a16="http://schemas.microsoft.com/office/drawing/2014/main" id="{7191D2E3-7DB4-DEF6-7FD7-0AA5481CF8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87" y="1718517"/>
            <a:ext cx="4238132" cy="4876800"/>
          </a:xfrm>
          <a:prstGeom prst="rect">
            <a:avLst/>
          </a:prstGeom>
        </p:spPr>
      </p:pic>
      <p:sp>
        <p:nvSpPr>
          <p:cNvPr id="9" name="TextBox 8">
            <a:extLst>
              <a:ext uri="{FF2B5EF4-FFF2-40B4-BE49-F238E27FC236}">
                <a16:creationId xmlns:a16="http://schemas.microsoft.com/office/drawing/2014/main" id="{AFE1BB83-2069-FE27-079B-74864BC1B76B}"/>
              </a:ext>
            </a:extLst>
          </p:cNvPr>
          <p:cNvSpPr txBox="1"/>
          <p:nvPr/>
        </p:nvSpPr>
        <p:spPr>
          <a:xfrm>
            <a:off x="227012" y="6576238"/>
            <a:ext cx="4950618" cy="276999"/>
          </a:xfrm>
          <a:prstGeom prst="rect">
            <a:avLst/>
          </a:prstGeom>
          <a:noFill/>
        </p:spPr>
        <p:txBody>
          <a:bodyPr wrap="square">
            <a:spAutoFit/>
          </a:bodyPr>
          <a:lstStyle/>
          <a:p>
            <a:r>
              <a:rPr lang="en-HK" sz="1200" dirty="0"/>
              <a:t>https://asana.com/zh-tw/resources/technical-debt</a:t>
            </a:r>
          </a:p>
        </p:txBody>
      </p:sp>
      <p:pic>
        <p:nvPicPr>
          <p:cNvPr id="11" name="Picture 10" descr="A diagram of a team&#10;&#10;Description automatically generated with medium confidence">
            <a:extLst>
              <a:ext uri="{FF2B5EF4-FFF2-40B4-BE49-F238E27FC236}">
                <a16:creationId xmlns:a16="http://schemas.microsoft.com/office/drawing/2014/main" id="{73D923BF-25E6-D962-E481-8030A4DB3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2943" y="2438400"/>
            <a:ext cx="5247594" cy="2867538"/>
          </a:xfrm>
          <a:prstGeom prst="rect">
            <a:avLst/>
          </a:prstGeom>
        </p:spPr>
      </p:pic>
      <p:sp>
        <p:nvSpPr>
          <p:cNvPr id="12" name="TextBox 11">
            <a:extLst>
              <a:ext uri="{FF2B5EF4-FFF2-40B4-BE49-F238E27FC236}">
                <a16:creationId xmlns:a16="http://schemas.microsoft.com/office/drawing/2014/main" id="{32A60B8D-FDB3-E035-4DC2-3A04EEC724A1}"/>
              </a:ext>
            </a:extLst>
          </p:cNvPr>
          <p:cNvSpPr txBox="1"/>
          <p:nvPr/>
        </p:nvSpPr>
        <p:spPr>
          <a:xfrm>
            <a:off x="6323012" y="2099823"/>
            <a:ext cx="1515158" cy="461665"/>
          </a:xfrm>
          <a:prstGeom prst="rect">
            <a:avLst/>
          </a:prstGeom>
          <a:noFill/>
        </p:spPr>
        <p:txBody>
          <a:bodyPr wrap="none" rtlCol="0">
            <a:spAutoFit/>
          </a:bodyPr>
          <a:lstStyle/>
          <a:p>
            <a:r>
              <a:rPr lang="en-US" sz="2400" dirty="0"/>
              <a:t>Intentional</a:t>
            </a:r>
            <a:endParaRPr lang="en-HK" dirty="0"/>
          </a:p>
        </p:txBody>
      </p:sp>
      <p:sp>
        <p:nvSpPr>
          <p:cNvPr id="13" name="TextBox 12">
            <a:extLst>
              <a:ext uri="{FF2B5EF4-FFF2-40B4-BE49-F238E27FC236}">
                <a16:creationId xmlns:a16="http://schemas.microsoft.com/office/drawing/2014/main" id="{AAEACD8C-8141-C25E-A4B2-EC32310FB408}"/>
              </a:ext>
            </a:extLst>
          </p:cNvPr>
          <p:cNvSpPr txBox="1"/>
          <p:nvPr/>
        </p:nvSpPr>
        <p:spPr>
          <a:xfrm>
            <a:off x="6490797" y="5204038"/>
            <a:ext cx="1874231" cy="461665"/>
          </a:xfrm>
          <a:prstGeom prst="rect">
            <a:avLst/>
          </a:prstGeom>
          <a:noFill/>
        </p:spPr>
        <p:txBody>
          <a:bodyPr wrap="none" rtlCol="0">
            <a:spAutoFit/>
          </a:bodyPr>
          <a:lstStyle/>
          <a:p>
            <a:r>
              <a:rPr lang="en-US" sz="2400" dirty="0"/>
              <a:t>Unintentional</a:t>
            </a:r>
            <a:endParaRPr lang="en-HK" dirty="0"/>
          </a:p>
        </p:txBody>
      </p:sp>
      <p:sp>
        <p:nvSpPr>
          <p:cNvPr id="14" name="TextBox 13">
            <a:extLst>
              <a:ext uri="{FF2B5EF4-FFF2-40B4-BE49-F238E27FC236}">
                <a16:creationId xmlns:a16="http://schemas.microsoft.com/office/drawing/2014/main" id="{FBD2F8D5-74BB-3FB7-4839-51AD762E3771}"/>
              </a:ext>
            </a:extLst>
          </p:cNvPr>
          <p:cNvSpPr txBox="1"/>
          <p:nvPr/>
        </p:nvSpPr>
        <p:spPr>
          <a:xfrm>
            <a:off x="2741612" y="1346297"/>
            <a:ext cx="3305777" cy="523220"/>
          </a:xfrm>
          <a:prstGeom prst="rect">
            <a:avLst/>
          </a:prstGeom>
          <a:noFill/>
        </p:spPr>
        <p:txBody>
          <a:bodyPr wrap="none" rtlCol="0">
            <a:spAutoFit/>
          </a:bodyPr>
          <a:lstStyle/>
          <a:p>
            <a:r>
              <a:rPr lang="en-US" dirty="0"/>
              <a:t>Examples on the Web</a:t>
            </a:r>
            <a:endParaRPr lang="en-HK" dirty="0"/>
          </a:p>
        </p:txBody>
      </p:sp>
      <p:sp>
        <p:nvSpPr>
          <p:cNvPr id="15" name="TextBox 14">
            <a:extLst>
              <a:ext uri="{FF2B5EF4-FFF2-40B4-BE49-F238E27FC236}">
                <a16:creationId xmlns:a16="http://schemas.microsoft.com/office/drawing/2014/main" id="{8B82EE4F-140C-368A-82C7-57E1A62307EC}"/>
              </a:ext>
            </a:extLst>
          </p:cNvPr>
          <p:cNvSpPr txBox="1"/>
          <p:nvPr/>
        </p:nvSpPr>
        <p:spPr>
          <a:xfrm>
            <a:off x="4745857" y="5767603"/>
            <a:ext cx="5041765"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See the examples in the next slide</a:t>
            </a:r>
            <a:endParaRPr lang="en-HK" dirty="0"/>
          </a:p>
        </p:txBody>
      </p:sp>
      <p:sp>
        <p:nvSpPr>
          <p:cNvPr id="16" name="TextBox 15">
            <a:extLst>
              <a:ext uri="{FF2B5EF4-FFF2-40B4-BE49-F238E27FC236}">
                <a16:creationId xmlns:a16="http://schemas.microsoft.com/office/drawing/2014/main" id="{B559BB43-F239-1190-FE44-BE49D66B6E49}"/>
              </a:ext>
            </a:extLst>
          </p:cNvPr>
          <p:cNvSpPr txBox="1"/>
          <p:nvPr/>
        </p:nvSpPr>
        <p:spPr>
          <a:xfrm>
            <a:off x="8004392" y="2052853"/>
            <a:ext cx="188455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Knowledgeable to do better </a:t>
            </a:r>
            <a:endParaRPr lang="en-HK" sz="2000" dirty="0"/>
          </a:p>
        </p:txBody>
      </p:sp>
      <p:sp>
        <p:nvSpPr>
          <p:cNvPr id="17" name="TextBox 16">
            <a:extLst>
              <a:ext uri="{FF2B5EF4-FFF2-40B4-BE49-F238E27FC236}">
                <a16:creationId xmlns:a16="http://schemas.microsoft.com/office/drawing/2014/main" id="{86850489-792B-A556-04CD-3A5148CB50BC}"/>
              </a:ext>
            </a:extLst>
          </p:cNvPr>
          <p:cNvSpPr txBox="1"/>
          <p:nvPr/>
        </p:nvSpPr>
        <p:spPr>
          <a:xfrm>
            <a:off x="4573310" y="2107049"/>
            <a:ext cx="136870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Ignorant to do better </a:t>
            </a:r>
            <a:endParaRPr lang="en-HK" sz="2000" dirty="0"/>
          </a:p>
        </p:txBody>
      </p:sp>
      <p:cxnSp>
        <p:nvCxnSpPr>
          <p:cNvPr id="19" name="Straight Arrow Connector 18">
            <a:extLst>
              <a:ext uri="{FF2B5EF4-FFF2-40B4-BE49-F238E27FC236}">
                <a16:creationId xmlns:a16="http://schemas.microsoft.com/office/drawing/2014/main" id="{725D67C2-7212-A7FF-78E4-5C22C2649A30}"/>
              </a:ext>
            </a:extLst>
          </p:cNvPr>
          <p:cNvCxnSpPr>
            <a:cxnSpLocks/>
          </p:cNvCxnSpPr>
          <p:nvPr/>
        </p:nvCxnSpPr>
        <p:spPr bwMode="auto">
          <a:xfrm>
            <a:off x="9371012" y="2760739"/>
            <a:ext cx="0" cy="896861"/>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1019F40-6A1D-B7D7-3369-0C88981E86D9}"/>
              </a:ext>
            </a:extLst>
          </p:cNvPr>
          <p:cNvCxnSpPr>
            <a:cxnSpLocks/>
          </p:cNvCxnSpPr>
          <p:nvPr/>
        </p:nvCxnSpPr>
        <p:spPr bwMode="auto">
          <a:xfrm>
            <a:off x="5027612" y="2814935"/>
            <a:ext cx="0" cy="842665"/>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02057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FFE-8609-14A3-5075-76DB44825DE7}"/>
              </a:ext>
            </a:extLst>
          </p:cNvPr>
          <p:cNvSpPr>
            <a:spLocks noGrp="1"/>
          </p:cNvSpPr>
          <p:nvPr>
            <p:ph type="title"/>
          </p:nvPr>
        </p:nvSpPr>
        <p:spPr/>
        <p:txBody>
          <a:bodyPr/>
          <a:lstStyle/>
          <a:p>
            <a:r>
              <a:rPr lang="en-US" sz="3200" i="1" dirty="0"/>
              <a:t>Dimension </a:t>
            </a:r>
            <a:r>
              <a:rPr lang="en-US" sz="3200" dirty="0"/>
              <a:t>2: </a:t>
            </a:r>
            <a:br>
              <a:rPr lang="en-US" dirty="0"/>
            </a:br>
            <a:r>
              <a:rPr lang="en-US" dirty="0"/>
              <a:t>Intentionality of Technical Debt</a:t>
            </a:r>
            <a:endParaRPr lang="en-HK" dirty="0"/>
          </a:p>
        </p:txBody>
      </p:sp>
      <p:sp>
        <p:nvSpPr>
          <p:cNvPr id="3" name="Content Placeholder 2">
            <a:extLst>
              <a:ext uri="{FF2B5EF4-FFF2-40B4-BE49-F238E27FC236}">
                <a16:creationId xmlns:a16="http://schemas.microsoft.com/office/drawing/2014/main" id="{97D14D50-63CE-C636-EAC1-813A07E63961}"/>
              </a:ext>
            </a:extLst>
          </p:cNvPr>
          <p:cNvSpPr>
            <a:spLocks noGrp="1"/>
          </p:cNvSpPr>
          <p:nvPr>
            <p:ph idx="1"/>
          </p:nvPr>
        </p:nvSpPr>
        <p:spPr>
          <a:xfrm>
            <a:off x="150812" y="1447800"/>
            <a:ext cx="9677400" cy="4953000"/>
          </a:xfrm>
        </p:spPr>
        <p:txBody>
          <a:bodyPr/>
          <a:lstStyle/>
          <a:p>
            <a:pPr marL="0" indent="0" fontAlgn="auto">
              <a:buNone/>
            </a:pPr>
            <a:r>
              <a:rPr lang="en-US" sz="2000" b="1" dirty="0"/>
              <a:t>Examples:</a:t>
            </a:r>
          </a:p>
          <a:p>
            <a:pPr fontAlgn="auto"/>
            <a:r>
              <a:rPr lang="en-US" sz="2400" b="1" dirty="0"/>
              <a:t>Prudent and deliberate</a:t>
            </a:r>
            <a:r>
              <a:rPr lang="en-US" sz="2400" dirty="0"/>
              <a:t>: Ship the product quickly and address any issues later. This debt is created when the benefits of a quick delivery outweigh the risks (the stakes in the software project are relatively low).</a:t>
            </a:r>
          </a:p>
          <a:p>
            <a:pPr fontAlgn="auto"/>
            <a:r>
              <a:rPr lang="en-US" sz="2400" b="1" dirty="0"/>
              <a:t>Reckless and deliberate</a:t>
            </a:r>
            <a:r>
              <a:rPr lang="en-US" sz="2400" dirty="0"/>
              <a:t>: Know how to produce the best code but prioritize quick product delivery over producing the best code. It will result in legacy code that is harder to maintain. </a:t>
            </a:r>
          </a:p>
          <a:p>
            <a:pPr fontAlgn="auto"/>
            <a:r>
              <a:rPr lang="en-US" sz="2400" b="1" dirty="0"/>
              <a:t>Prudent and inadvertent</a:t>
            </a:r>
            <a:r>
              <a:rPr lang="en-US" sz="2400" dirty="0"/>
              <a:t>: It occurs when the team aims to write the best code but later discovers a better solution after implementation.  </a:t>
            </a:r>
          </a:p>
          <a:p>
            <a:pPr fontAlgn="auto"/>
            <a:r>
              <a:rPr lang="en-US" sz="2400" b="1" dirty="0"/>
              <a:t>Reckless and inadvertent</a:t>
            </a:r>
            <a:r>
              <a:rPr lang="en-US" sz="2400" dirty="0"/>
              <a:t>: It occurs when a team attempts to write the best code without having the necessary knowledge to do so. They may not realize the mistakes they’re committing. This can introduce vulnerabilities and maintainability issues.</a:t>
            </a:r>
          </a:p>
          <a:p>
            <a:pPr marL="0" indent="0">
              <a:buNone/>
            </a:pPr>
            <a:endParaRPr lang="en-HK" sz="2000" dirty="0"/>
          </a:p>
        </p:txBody>
      </p:sp>
      <p:sp>
        <p:nvSpPr>
          <p:cNvPr id="4" name="Slide Number Placeholder 3">
            <a:extLst>
              <a:ext uri="{FF2B5EF4-FFF2-40B4-BE49-F238E27FC236}">
                <a16:creationId xmlns:a16="http://schemas.microsoft.com/office/drawing/2014/main" id="{80B5B2F4-EA75-472A-0979-33156A6D67CE}"/>
              </a:ext>
            </a:extLst>
          </p:cNvPr>
          <p:cNvSpPr>
            <a:spLocks noGrp="1"/>
          </p:cNvSpPr>
          <p:nvPr>
            <p:ph type="sldNum" sz="quarter" idx="12"/>
          </p:nvPr>
        </p:nvSpPr>
        <p:spPr/>
        <p:txBody>
          <a:bodyPr/>
          <a:lstStyle/>
          <a:p>
            <a:pPr>
              <a:defRPr/>
            </a:pPr>
            <a:fld id="{63B8F44C-0EDE-4D7D-9086-BD1CF3CE7AF7}" type="slidenum">
              <a:rPr lang="en-US" smtClean="0"/>
              <a:pPr>
                <a:defRPr/>
              </a:pPr>
              <a:t>28</a:t>
            </a:fld>
            <a:endParaRPr lang="en-US"/>
          </a:p>
        </p:txBody>
      </p:sp>
    </p:spTree>
    <p:extLst>
      <p:ext uri="{BB962C8B-B14F-4D97-AF65-F5344CB8AC3E}">
        <p14:creationId xmlns:p14="http://schemas.microsoft.com/office/powerpoint/2010/main" val="2256258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Dimension </a:t>
            </a:r>
            <a:r>
              <a:rPr lang="en-US" sz="3200" dirty="0"/>
              <a:t>2: </a:t>
            </a:r>
            <a:br>
              <a:rPr lang="en-US" dirty="0"/>
            </a:br>
            <a:r>
              <a:rPr lang="en-US" dirty="0"/>
              <a:t>Intentionality of Technical Debt</a:t>
            </a:r>
          </a:p>
        </p:txBody>
      </p:sp>
      <p:sp>
        <p:nvSpPr>
          <p:cNvPr id="3" name="Content Placeholder 2"/>
          <p:cNvSpPr>
            <a:spLocks noGrp="1"/>
          </p:cNvSpPr>
          <p:nvPr>
            <p:ph idx="1"/>
          </p:nvPr>
        </p:nvSpPr>
        <p:spPr/>
        <p:txBody>
          <a:bodyPr/>
          <a:lstStyle/>
          <a:p>
            <a:r>
              <a:rPr lang="en-US" sz="2400" dirty="0"/>
              <a:t>Intentional Technical Debt</a:t>
            </a:r>
          </a:p>
          <a:p>
            <a:pPr lvl="1"/>
            <a:r>
              <a:rPr lang="en-US" sz="2000" dirty="0"/>
              <a:t>Debt incurred by intention</a:t>
            </a:r>
          </a:p>
          <a:p>
            <a:pPr lvl="1"/>
            <a:r>
              <a:rPr lang="en-US" sz="2000" dirty="0"/>
              <a:t>e.g., “If we don’t get this release done, there won’t be a second release.”  </a:t>
            </a:r>
          </a:p>
          <a:p>
            <a:pPr lvl="1"/>
            <a:r>
              <a:rPr lang="en-US" sz="2000" dirty="0"/>
              <a:t>e.g., “We don’t have time to build in general support for multiple platforms. We’ll support iOS now and build in support for Android, etc., later.”</a:t>
            </a:r>
          </a:p>
          <a:p>
            <a:pPr lvl="1"/>
            <a:r>
              <a:rPr lang="en-US" sz="2000" dirty="0"/>
              <a:t>e.g., “We didn’t have time to write unit tests for all the code we wrote the last 2 months of the project. We’ll write those after we release.”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29</a:t>
            </a:fld>
            <a:endParaRPr lang="en-US"/>
          </a:p>
        </p:txBody>
      </p:sp>
    </p:spTree>
    <p:extLst>
      <p:ext uri="{BB962C8B-B14F-4D97-AF65-F5344CB8AC3E}">
        <p14:creationId xmlns:p14="http://schemas.microsoft.com/office/powerpoint/2010/main" val="25493361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in Media</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a:t>
            </a:fld>
            <a:endParaRPr lang="en-US"/>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422" y="1495425"/>
            <a:ext cx="4574027" cy="2691892"/>
          </a:xfrm>
          <a:prstGeom prst="rect">
            <a:avLst/>
          </a:prstGeom>
        </p:spPr>
      </p:pic>
      <p:pic>
        <p:nvPicPr>
          <p:cNvPr id="11" name="Content Placeholder 10"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b="90769"/>
          <a:stretch/>
        </p:blipFill>
        <p:spPr>
          <a:xfrm>
            <a:off x="412750" y="1524000"/>
            <a:ext cx="4342086" cy="457200"/>
          </a:xfrm>
        </p:spPr>
      </p:pic>
      <p:pic>
        <p:nvPicPr>
          <p:cNvPr id="12" name="Content Placeholder 10" descr="Screen Clipping"/>
          <p:cNvPicPr>
            <a:picLocks noChangeAspect="1"/>
          </p:cNvPicPr>
          <p:nvPr/>
        </p:nvPicPr>
        <p:blipFill rotWithShape="1">
          <a:blip r:embed="rId3">
            <a:extLst>
              <a:ext uri="{28A0092B-C50C-407E-A947-70E740481C1C}">
                <a14:useLocalDpi xmlns:a14="http://schemas.microsoft.com/office/drawing/2010/main" val="0"/>
              </a:ext>
            </a:extLst>
          </a:blip>
          <a:srcRect t="37941"/>
          <a:stretch/>
        </p:blipFill>
        <p:spPr bwMode="auto">
          <a:xfrm>
            <a:off x="388888" y="1981200"/>
            <a:ext cx="4342086" cy="307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white background with black text&#10;&#10;Description automatically generated">
            <a:extLst>
              <a:ext uri="{FF2B5EF4-FFF2-40B4-BE49-F238E27FC236}">
                <a16:creationId xmlns:a16="http://schemas.microsoft.com/office/drawing/2014/main" id="{133354C1-C622-3589-436F-1CE92C538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1" y="5054991"/>
            <a:ext cx="5065439" cy="1789512"/>
          </a:xfrm>
          <a:prstGeom prst="rect">
            <a:avLst/>
          </a:prstGeom>
        </p:spPr>
      </p:pic>
      <p:pic>
        <p:nvPicPr>
          <p:cNvPr id="7" name="Picture 6" descr="A close up of text&#10;&#10;Description automatically generated">
            <a:extLst>
              <a:ext uri="{FF2B5EF4-FFF2-40B4-BE49-F238E27FC236}">
                <a16:creationId xmlns:a16="http://schemas.microsoft.com/office/drawing/2014/main" id="{E51D9AEB-FFDD-3B6B-6A82-235CCBC8B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650" y="5257544"/>
            <a:ext cx="4477680" cy="1600456"/>
          </a:xfrm>
          <a:prstGeom prst="rect">
            <a:avLst/>
          </a:prstGeom>
        </p:spPr>
      </p:pic>
    </p:spTree>
    <p:extLst>
      <p:ext uri="{BB962C8B-B14F-4D97-AF65-F5344CB8AC3E}">
        <p14:creationId xmlns:p14="http://schemas.microsoft.com/office/powerpoint/2010/main" val="8059027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Dimension </a:t>
            </a:r>
            <a:r>
              <a:rPr lang="en-US" sz="3200" dirty="0"/>
              <a:t>2: </a:t>
            </a:r>
            <a:br>
              <a:rPr lang="en-US" dirty="0"/>
            </a:br>
            <a:r>
              <a:rPr lang="en-US" dirty="0"/>
              <a:t>Intentionality of Technical Debt</a:t>
            </a:r>
          </a:p>
        </p:txBody>
      </p:sp>
      <p:sp>
        <p:nvSpPr>
          <p:cNvPr id="3" name="Content Placeholder 2"/>
          <p:cNvSpPr>
            <a:spLocks noGrp="1"/>
          </p:cNvSpPr>
          <p:nvPr>
            <p:ph idx="1"/>
          </p:nvPr>
        </p:nvSpPr>
        <p:spPr/>
        <p:txBody>
          <a:bodyPr/>
          <a:lstStyle/>
          <a:p>
            <a:r>
              <a:rPr lang="en-US" sz="2400" dirty="0"/>
              <a:t>Unintentional Technical Debt</a:t>
            </a:r>
          </a:p>
          <a:p>
            <a:pPr lvl="1"/>
            <a:r>
              <a:rPr lang="en-US" sz="2000" dirty="0"/>
              <a:t>Debt incurred unintentionally due to low quality work.</a:t>
            </a:r>
          </a:p>
          <a:p>
            <a:pPr lvl="1"/>
            <a:r>
              <a:rPr lang="en-US" sz="2000" dirty="0"/>
              <a:t>e.g., A junior programmer writes bad code</a:t>
            </a:r>
          </a:p>
          <a:p>
            <a:pPr lvl="1"/>
            <a:r>
              <a:rPr lang="en-US" sz="2000" dirty="0"/>
              <a:t>e.g., A newcomer/contractor writes code that doesn’t follow the coding standard</a:t>
            </a:r>
          </a:p>
          <a:p>
            <a:pPr lvl="1"/>
            <a:r>
              <a:rPr lang="en-US" sz="2000" dirty="0"/>
              <a:t>e.g., A major design strategy (e.g., decide to use the model-view-controller architecture to connect all major modules in the software) turns out poorly</a:t>
            </a:r>
          </a:p>
          <a:p>
            <a:pPr lvl="1"/>
            <a:r>
              <a:rPr lang="en-US" sz="2000" dirty="0"/>
              <a:t>e.g., Your company acquires a company that has a lot of technical debt</a:t>
            </a:r>
          </a:p>
          <a:p>
            <a:pPr lvl="1"/>
            <a:r>
              <a:rPr lang="en-US" sz="2000" dirty="0"/>
              <a:t>e.g., A comprehensive refactoring task goes sideways</a:t>
            </a:r>
          </a:p>
          <a:p>
            <a:pPr lvl="1"/>
            <a:r>
              <a:rPr lang="en-US" sz="2000" dirty="0"/>
              <a:t>e.g., Honest Mistakes. “I wish we’d known Framework 2.1 would be so much better than Framework 2.0.” </a:t>
            </a:r>
          </a:p>
          <a:p>
            <a:pPr lvl="1"/>
            <a:r>
              <a:rPr lang="en-US" sz="2000" dirty="0"/>
              <a:t>e.g., Careless Mistakes. “Design? What design? Hardware design?</a:t>
            </a:r>
          </a:p>
          <a:p>
            <a:pPr marL="512763" lvl="1" indent="0">
              <a:buNone/>
            </a:pPr>
            <a:endParaRPr lang="en-US" sz="20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30</a:t>
            </a:fld>
            <a:endParaRPr lang="en-US"/>
          </a:p>
        </p:txBody>
      </p:sp>
    </p:spTree>
    <p:extLst>
      <p:ext uri="{BB962C8B-B14F-4D97-AF65-F5344CB8AC3E}">
        <p14:creationId xmlns:p14="http://schemas.microsoft.com/office/powerpoint/2010/main" val="36594701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Dimension </a:t>
            </a:r>
            <a:r>
              <a:rPr lang="en-US" sz="3200" dirty="0"/>
              <a:t>3: </a:t>
            </a:r>
            <a:br>
              <a:rPr lang="en-US" dirty="0"/>
            </a:br>
            <a:r>
              <a:rPr lang="en-US" dirty="0"/>
              <a:t>Time Horizon</a:t>
            </a:r>
          </a:p>
        </p:txBody>
      </p:sp>
      <p:sp>
        <p:nvSpPr>
          <p:cNvPr id="3" name="Content Placeholder 2"/>
          <p:cNvSpPr>
            <a:spLocks noGrp="1"/>
          </p:cNvSpPr>
          <p:nvPr>
            <p:ph idx="1"/>
          </p:nvPr>
        </p:nvSpPr>
        <p:spPr/>
        <p:txBody>
          <a:bodyPr/>
          <a:lstStyle/>
          <a:p>
            <a:r>
              <a:rPr lang="en-US" sz="2800" dirty="0"/>
              <a:t>Short-Term Debt</a:t>
            </a:r>
          </a:p>
          <a:p>
            <a:pPr lvl="1"/>
            <a:r>
              <a:rPr lang="en-US" sz="2400" dirty="0"/>
              <a:t>Usually incurred </a:t>
            </a:r>
            <a:r>
              <a:rPr lang="en-US" sz="2400" b="1" dirty="0"/>
              <a:t>reactively</a:t>
            </a:r>
            <a:r>
              <a:rPr lang="en-US" sz="2400" dirty="0"/>
              <a:t>, for tactical reasons</a:t>
            </a:r>
          </a:p>
          <a:p>
            <a:pPr lvl="1"/>
            <a:r>
              <a:rPr lang="en-US" sz="2400" dirty="0"/>
              <a:t>e.g., Skipping some integration tests to get a release out the door</a:t>
            </a:r>
          </a:p>
          <a:p>
            <a:pPr lvl="1"/>
            <a:r>
              <a:rPr lang="en-US" sz="2400" dirty="0"/>
              <a:t>e.g., "We don't have time to implement this the right way; just hack it in, and we'll fix it after we ship." </a:t>
            </a:r>
          </a:p>
          <a:p>
            <a:pPr lvl="1"/>
            <a:r>
              <a:rPr lang="en-US" sz="2400" dirty="0"/>
              <a:t>e.g., Violating coding standards to upload a hotfix</a:t>
            </a:r>
          </a:p>
          <a:p>
            <a:r>
              <a:rPr lang="en-US" sz="2800" dirty="0"/>
              <a:t>Long-Term Debt</a:t>
            </a:r>
          </a:p>
          <a:p>
            <a:pPr lvl="1"/>
            <a:r>
              <a:rPr lang="en-US" sz="2400" dirty="0"/>
              <a:t>Usually incurred </a:t>
            </a:r>
            <a:r>
              <a:rPr lang="en-US" sz="2400" b="1" dirty="0"/>
              <a:t>proactively</a:t>
            </a:r>
            <a:r>
              <a:rPr lang="en-US" sz="2400" dirty="0"/>
              <a:t>, for strategic reasons</a:t>
            </a:r>
          </a:p>
          <a:p>
            <a:pPr lvl="1"/>
            <a:r>
              <a:rPr lang="en-US" sz="2400" dirty="0"/>
              <a:t>e.g., “We don’t think we’re going to need to support a second platform for at least 3 years, so our design supports only one platform.”</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31</a:t>
            </a:fld>
            <a:endParaRPr lang="en-US"/>
          </a:p>
        </p:txBody>
      </p:sp>
    </p:spTree>
    <p:extLst>
      <p:ext uri="{BB962C8B-B14F-4D97-AF65-F5344CB8AC3E}">
        <p14:creationId xmlns:p14="http://schemas.microsoft.com/office/powerpoint/2010/main" val="23600705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Dimension </a:t>
            </a:r>
            <a:r>
              <a:rPr lang="en-US" sz="3200" dirty="0"/>
              <a:t>4: </a:t>
            </a:r>
            <a:br>
              <a:rPr lang="en-US" dirty="0"/>
            </a:br>
            <a:r>
              <a:rPr lang="en-US" dirty="0"/>
              <a:t>Degree of Focus</a:t>
            </a:r>
          </a:p>
        </p:txBody>
      </p:sp>
      <p:sp>
        <p:nvSpPr>
          <p:cNvPr id="3" name="Content Placeholder 2"/>
          <p:cNvSpPr>
            <a:spLocks noGrp="1"/>
          </p:cNvSpPr>
          <p:nvPr>
            <p:ph idx="1"/>
          </p:nvPr>
        </p:nvSpPr>
        <p:spPr>
          <a:xfrm>
            <a:off x="227012" y="1524000"/>
            <a:ext cx="9036051" cy="4953000"/>
          </a:xfrm>
        </p:spPr>
        <p:txBody>
          <a:bodyPr/>
          <a:lstStyle/>
          <a:p>
            <a:r>
              <a:rPr lang="en-US" sz="2400" dirty="0"/>
              <a:t>Focused Debt</a:t>
            </a:r>
          </a:p>
          <a:p>
            <a:pPr lvl="1"/>
            <a:r>
              <a:rPr lang="en-US" sz="2000" dirty="0"/>
              <a:t>Debts that are intentionally incurred and managed.</a:t>
            </a:r>
          </a:p>
          <a:p>
            <a:r>
              <a:rPr lang="en-US" sz="2400" dirty="0"/>
              <a:t>Unfocused debt</a:t>
            </a:r>
          </a:p>
          <a:p>
            <a:pPr lvl="1"/>
            <a:r>
              <a:rPr lang="en-US" sz="2000" dirty="0"/>
              <a:t>Debts accumulated when the team has no clear strategy or priority for managing and addressing technical debts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32</a:t>
            </a:fld>
            <a:endParaRPr lang="en-US"/>
          </a:p>
        </p:txBody>
      </p:sp>
      <p:graphicFrame>
        <p:nvGraphicFramePr>
          <p:cNvPr id="5" name="Table 4">
            <a:extLst>
              <a:ext uri="{FF2B5EF4-FFF2-40B4-BE49-F238E27FC236}">
                <a16:creationId xmlns:a16="http://schemas.microsoft.com/office/drawing/2014/main" id="{3AAE09F3-8E06-499C-457F-26A8266C6E33}"/>
              </a:ext>
            </a:extLst>
          </p:cNvPr>
          <p:cNvGraphicFramePr>
            <a:graphicFrameLocks noGrp="1"/>
          </p:cNvGraphicFramePr>
          <p:nvPr>
            <p:extLst>
              <p:ext uri="{D42A27DB-BD31-4B8C-83A1-F6EECF244321}">
                <p14:modId xmlns:p14="http://schemas.microsoft.com/office/powerpoint/2010/main" val="4144849143"/>
              </p:ext>
            </p:extLst>
          </p:nvPr>
        </p:nvGraphicFramePr>
        <p:xfrm>
          <a:off x="531812" y="3622992"/>
          <a:ext cx="8630047" cy="2494280"/>
        </p:xfrm>
        <a:graphic>
          <a:graphicData uri="http://schemas.openxmlformats.org/drawingml/2006/table">
            <a:tbl>
              <a:tblPr firstRow="1" bandRow="1">
                <a:tableStyleId>{5940675A-B579-460E-94D1-54222C63F5DA}</a:tableStyleId>
              </a:tblPr>
              <a:tblGrid>
                <a:gridCol w="1663240">
                  <a:extLst>
                    <a:ext uri="{9D8B030D-6E8A-4147-A177-3AD203B41FA5}">
                      <a16:colId xmlns:a16="http://schemas.microsoft.com/office/drawing/2014/main" val="2449673146"/>
                    </a:ext>
                  </a:extLst>
                </a:gridCol>
                <a:gridCol w="3056601">
                  <a:extLst>
                    <a:ext uri="{9D8B030D-6E8A-4147-A177-3AD203B41FA5}">
                      <a16:colId xmlns:a16="http://schemas.microsoft.com/office/drawing/2014/main" val="976010453"/>
                    </a:ext>
                  </a:extLst>
                </a:gridCol>
                <a:gridCol w="3910206">
                  <a:extLst>
                    <a:ext uri="{9D8B030D-6E8A-4147-A177-3AD203B41FA5}">
                      <a16:colId xmlns:a16="http://schemas.microsoft.com/office/drawing/2014/main" val="36080571"/>
                    </a:ext>
                  </a:extLst>
                </a:gridCol>
              </a:tblGrid>
              <a:tr h="370840">
                <a:tc>
                  <a:txBody>
                    <a:bodyPr/>
                    <a:lstStyle/>
                    <a:p>
                      <a:endParaRPr lang="en-H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Unfocused Debt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Focused debt</a:t>
                      </a:r>
                    </a:p>
                  </a:txBody>
                  <a:tcPr/>
                </a:tc>
                <a:extLst>
                  <a:ext uri="{0D108BD9-81ED-4DB2-BD59-A6C34878D82A}">
                    <a16:rowId xmlns:a16="http://schemas.microsoft.com/office/drawing/2014/main" val="2371304982"/>
                  </a:ext>
                </a:extLst>
              </a:tr>
              <a:tr h="370840">
                <a:tc>
                  <a:txBody>
                    <a:bodyPr/>
                    <a:lstStyle/>
                    <a:p>
                      <a:r>
                        <a:rPr lang="en-US" dirty="0"/>
                        <a:t>Prioritization</a:t>
                      </a:r>
                      <a:endParaRPr lang="en-HK" dirty="0"/>
                    </a:p>
                  </a:txBody>
                  <a:tcPr/>
                </a:tc>
                <a:tc>
                  <a:txBody>
                    <a:bodyPr/>
                    <a:lstStyle/>
                    <a:p>
                      <a:r>
                        <a:rPr lang="en-US" dirty="0"/>
                        <a:t>Not systematic</a:t>
                      </a:r>
                      <a:endParaRPr lang="en-HK" dirty="0"/>
                    </a:p>
                  </a:txBody>
                  <a:tcPr/>
                </a:tc>
                <a:tc>
                  <a:txBody>
                    <a:bodyPr/>
                    <a:lstStyle/>
                    <a:p>
                      <a:r>
                        <a:rPr lang="en-US" dirty="0"/>
                        <a:t>Systematically identified and managed</a:t>
                      </a:r>
                      <a:endParaRPr lang="en-HK" dirty="0"/>
                    </a:p>
                  </a:txBody>
                  <a:tcPr/>
                </a:tc>
                <a:extLst>
                  <a:ext uri="{0D108BD9-81ED-4DB2-BD59-A6C34878D82A}">
                    <a16:rowId xmlns:a16="http://schemas.microsoft.com/office/drawing/2014/main" val="1088737548"/>
                  </a:ext>
                </a:extLst>
              </a:tr>
              <a:tr h="370840">
                <a:tc>
                  <a:txBody>
                    <a:bodyPr/>
                    <a:lstStyle/>
                    <a:p>
                      <a:r>
                        <a:rPr lang="en-US" dirty="0"/>
                        <a:t>Planning</a:t>
                      </a:r>
                      <a:endParaRPr lang="en-HK" dirty="0"/>
                    </a:p>
                  </a:txBody>
                  <a:tcPr/>
                </a:tc>
                <a:tc>
                  <a:txBody>
                    <a:bodyPr/>
                    <a:lstStyle/>
                    <a:p>
                      <a:r>
                        <a:rPr lang="en-US" dirty="0"/>
                        <a:t>Reactive. No long-term planning strategy</a:t>
                      </a:r>
                      <a:endParaRPr lang="en-HK" dirty="0"/>
                    </a:p>
                  </a:txBody>
                  <a:tcPr/>
                </a:tc>
                <a:tc>
                  <a:txBody>
                    <a:bodyPr/>
                    <a:lstStyle/>
                    <a:p>
                      <a:r>
                        <a:rPr lang="en-US" dirty="0"/>
                        <a:t>Proactive. Long-term planning exists</a:t>
                      </a:r>
                      <a:endParaRPr lang="en-HK" dirty="0"/>
                    </a:p>
                  </a:txBody>
                  <a:tcPr/>
                </a:tc>
                <a:extLst>
                  <a:ext uri="{0D108BD9-81ED-4DB2-BD59-A6C34878D82A}">
                    <a16:rowId xmlns:a16="http://schemas.microsoft.com/office/drawing/2014/main" val="2403123684"/>
                  </a:ext>
                </a:extLst>
              </a:tr>
              <a:tr h="370840">
                <a:tc>
                  <a:txBody>
                    <a:bodyPr/>
                    <a:lstStyle/>
                    <a:p>
                      <a:r>
                        <a:rPr lang="en-US" dirty="0"/>
                        <a:t>Documentation</a:t>
                      </a:r>
                      <a:endParaRPr lang="en-HK" dirty="0"/>
                    </a:p>
                  </a:txBody>
                  <a:tcPr/>
                </a:tc>
                <a:tc>
                  <a:txBody>
                    <a:bodyPr/>
                    <a:lstStyle/>
                    <a:p>
                      <a:r>
                        <a:rPr lang="en-US" dirty="0"/>
                        <a:t>Poor</a:t>
                      </a:r>
                      <a:endParaRPr lang="en-HK" dirty="0"/>
                    </a:p>
                  </a:txBody>
                  <a:tcPr/>
                </a:tc>
                <a:tc>
                  <a:txBody>
                    <a:bodyPr/>
                    <a:lstStyle/>
                    <a:p>
                      <a:r>
                        <a:rPr lang="en-US" dirty="0"/>
                        <a:t>Good</a:t>
                      </a:r>
                      <a:endParaRPr lang="en-HK" dirty="0"/>
                    </a:p>
                  </a:txBody>
                  <a:tcPr/>
                </a:tc>
                <a:extLst>
                  <a:ext uri="{0D108BD9-81ED-4DB2-BD59-A6C34878D82A}">
                    <a16:rowId xmlns:a16="http://schemas.microsoft.com/office/drawing/2014/main" val="2453186749"/>
                  </a:ext>
                </a:extLst>
              </a:tr>
              <a:tr h="370840">
                <a:tc>
                  <a:txBody>
                    <a:bodyPr/>
                    <a:lstStyle/>
                    <a:p>
                      <a:r>
                        <a:rPr lang="en-US" dirty="0"/>
                        <a:t>Accumulation</a:t>
                      </a:r>
                      <a:endParaRPr lang="en-HK" dirty="0"/>
                    </a:p>
                  </a:txBody>
                  <a:tcPr/>
                </a:tc>
                <a:tc>
                  <a:txBody>
                    <a:bodyPr/>
                    <a:lstStyle/>
                    <a:p>
                      <a:r>
                        <a:rPr lang="en-US" dirty="0"/>
                        <a:t>Growing and unmanageable</a:t>
                      </a:r>
                      <a:endParaRPr lang="en-HK" dirty="0"/>
                    </a:p>
                  </a:txBody>
                  <a:tcPr/>
                </a:tc>
                <a:tc>
                  <a:txBody>
                    <a:bodyPr/>
                    <a:lstStyle/>
                    <a:p>
                      <a:r>
                        <a:rPr lang="en-US" dirty="0"/>
                        <a:t>Managed and proactively reduced</a:t>
                      </a:r>
                      <a:endParaRPr lang="en-HK" dirty="0"/>
                    </a:p>
                  </a:txBody>
                  <a:tcPr/>
                </a:tc>
                <a:extLst>
                  <a:ext uri="{0D108BD9-81ED-4DB2-BD59-A6C34878D82A}">
                    <a16:rowId xmlns:a16="http://schemas.microsoft.com/office/drawing/2014/main" val="995337681"/>
                  </a:ext>
                </a:extLst>
              </a:tr>
              <a:tr h="370840">
                <a:tc>
                  <a:txBody>
                    <a:bodyPr/>
                    <a:lstStyle/>
                    <a:p>
                      <a:r>
                        <a:rPr lang="en-US" dirty="0"/>
                        <a:t>Communication</a:t>
                      </a:r>
                      <a:endParaRPr lang="en-HK" dirty="0"/>
                    </a:p>
                  </a:txBody>
                  <a:tcPr/>
                </a:tc>
                <a:tc>
                  <a:txBody>
                    <a:bodyPr/>
                    <a:lstStyle/>
                    <a:p>
                      <a:r>
                        <a:rPr lang="en-US" dirty="0"/>
                        <a:t>Insufficient within the team</a:t>
                      </a:r>
                      <a:endParaRPr lang="en-HK" dirty="0"/>
                    </a:p>
                  </a:txBody>
                  <a:tcPr/>
                </a:tc>
                <a:tc>
                  <a:txBody>
                    <a:bodyPr/>
                    <a:lstStyle/>
                    <a:p>
                      <a:r>
                        <a:rPr lang="en-US" dirty="0"/>
                        <a:t>Ongoing within the team</a:t>
                      </a:r>
                      <a:endParaRPr lang="en-HK" dirty="0"/>
                    </a:p>
                  </a:txBody>
                  <a:tcPr/>
                </a:tc>
                <a:extLst>
                  <a:ext uri="{0D108BD9-81ED-4DB2-BD59-A6C34878D82A}">
                    <a16:rowId xmlns:a16="http://schemas.microsoft.com/office/drawing/2014/main" val="165670476"/>
                  </a:ext>
                </a:extLst>
              </a:tr>
            </a:tbl>
          </a:graphicData>
        </a:graphic>
      </p:graphicFrame>
    </p:spTree>
    <p:extLst>
      <p:ext uri="{BB962C8B-B14F-4D97-AF65-F5344CB8AC3E}">
        <p14:creationId xmlns:p14="http://schemas.microsoft.com/office/powerpoint/2010/main" val="36012758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C2EA-D4F6-C15A-D81C-DCCCC914A569}"/>
              </a:ext>
            </a:extLst>
          </p:cNvPr>
          <p:cNvSpPr>
            <a:spLocks noGrp="1"/>
          </p:cNvSpPr>
          <p:nvPr>
            <p:ph type="title"/>
          </p:nvPr>
        </p:nvSpPr>
        <p:spPr/>
        <p:txBody>
          <a:bodyPr/>
          <a:lstStyle/>
          <a:p>
            <a:r>
              <a:rPr lang="en-US" sz="3200" i="1" dirty="0"/>
              <a:t>Dimension </a:t>
            </a:r>
            <a:r>
              <a:rPr lang="en-US" sz="3200" dirty="0"/>
              <a:t>4: </a:t>
            </a:r>
            <a:br>
              <a:rPr lang="en-US" dirty="0"/>
            </a:br>
            <a:r>
              <a:rPr lang="en-US" dirty="0"/>
              <a:t>Degree of Focus</a:t>
            </a:r>
            <a:endParaRPr lang="en-HK" dirty="0"/>
          </a:p>
        </p:txBody>
      </p:sp>
      <p:sp>
        <p:nvSpPr>
          <p:cNvPr id="3" name="Content Placeholder 2">
            <a:extLst>
              <a:ext uri="{FF2B5EF4-FFF2-40B4-BE49-F238E27FC236}">
                <a16:creationId xmlns:a16="http://schemas.microsoft.com/office/drawing/2014/main" id="{C3E5B61F-312E-C3F6-06FF-A14EDC9A411D}"/>
              </a:ext>
            </a:extLst>
          </p:cNvPr>
          <p:cNvSpPr>
            <a:spLocks noGrp="1"/>
          </p:cNvSpPr>
          <p:nvPr>
            <p:ph idx="1"/>
          </p:nvPr>
        </p:nvSpPr>
        <p:spPr>
          <a:xfrm>
            <a:off x="303212" y="1676400"/>
            <a:ext cx="9036050" cy="4953000"/>
          </a:xfrm>
        </p:spPr>
        <p:txBody>
          <a:bodyPr/>
          <a:lstStyle/>
          <a:p>
            <a:pPr marL="0" indent="0">
              <a:buNone/>
            </a:pPr>
            <a:r>
              <a:rPr lang="en-US" sz="2400" dirty="0"/>
              <a:t>Examples of Unfocused Debts</a:t>
            </a:r>
          </a:p>
          <a:p>
            <a:r>
              <a:rPr lang="en-US" sz="2000" dirty="0"/>
              <a:t>A legacy application with mixed functions and classes, making it hard to understand and change.</a:t>
            </a:r>
          </a:p>
          <a:p>
            <a:r>
              <a:rPr lang="en-US" sz="2000" dirty="0"/>
              <a:t>New features are added without unit tests, leading to a fragile codebase that breaks easily.</a:t>
            </a:r>
          </a:p>
          <a:p>
            <a:r>
              <a:rPr lang="en-US" sz="2000" dirty="0"/>
              <a:t>Features are merged quickly without proper code review, resulting in low-quality code that needs extensive rework.</a:t>
            </a:r>
          </a:p>
          <a:p>
            <a:r>
              <a:rPr lang="en-US" sz="2000" dirty="0"/>
              <a:t>The application uses an old framework with known security issues and no plans for updating, increasing risk.</a:t>
            </a:r>
          </a:p>
          <a:p>
            <a:r>
              <a:rPr lang="en-US" sz="2000" dirty="0"/>
              <a:t>A software product has accumulated many features over time, making its codebase bloated and hard to manage.</a:t>
            </a:r>
          </a:p>
          <a:p>
            <a:r>
              <a:rPr lang="en-US" sz="2000" dirty="0"/>
              <a:t>The application lags during peak usage, with performance optimizations ignored in favor of adding new features.</a:t>
            </a:r>
          </a:p>
          <a:p>
            <a:r>
              <a:rPr lang="en-US" sz="2000" dirty="0"/>
              <a:t>An outdated CRM or ERP system is used that doesn't integrate well with modern applications, leading to duplicated efforts and data issues.</a:t>
            </a:r>
            <a:endParaRPr lang="en-HK" sz="2000" dirty="0"/>
          </a:p>
        </p:txBody>
      </p:sp>
      <p:sp>
        <p:nvSpPr>
          <p:cNvPr id="4" name="Slide Number Placeholder 3">
            <a:extLst>
              <a:ext uri="{FF2B5EF4-FFF2-40B4-BE49-F238E27FC236}">
                <a16:creationId xmlns:a16="http://schemas.microsoft.com/office/drawing/2014/main" id="{86B1FAC7-B5BE-85C0-F576-F7597049CE26}"/>
              </a:ext>
            </a:extLst>
          </p:cNvPr>
          <p:cNvSpPr>
            <a:spLocks noGrp="1"/>
          </p:cNvSpPr>
          <p:nvPr>
            <p:ph type="sldNum" sz="quarter" idx="12"/>
          </p:nvPr>
        </p:nvSpPr>
        <p:spPr/>
        <p:txBody>
          <a:bodyPr/>
          <a:lstStyle/>
          <a:p>
            <a:pPr>
              <a:defRPr/>
            </a:pPr>
            <a:fld id="{63B8F44C-0EDE-4D7D-9086-BD1CF3CE7AF7}" type="slidenum">
              <a:rPr lang="en-US" smtClean="0"/>
              <a:pPr>
                <a:defRPr/>
              </a:pPr>
              <a:t>33</a:t>
            </a:fld>
            <a:endParaRPr lang="en-US"/>
          </a:p>
        </p:txBody>
      </p:sp>
    </p:spTree>
    <p:extLst>
      <p:ext uri="{BB962C8B-B14F-4D97-AF65-F5344CB8AC3E}">
        <p14:creationId xmlns:p14="http://schemas.microsoft.com/office/powerpoint/2010/main" val="420521259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C2EA-D4F6-C15A-D81C-DCCCC914A569}"/>
              </a:ext>
            </a:extLst>
          </p:cNvPr>
          <p:cNvSpPr>
            <a:spLocks noGrp="1"/>
          </p:cNvSpPr>
          <p:nvPr>
            <p:ph type="title"/>
          </p:nvPr>
        </p:nvSpPr>
        <p:spPr/>
        <p:txBody>
          <a:bodyPr/>
          <a:lstStyle/>
          <a:p>
            <a:r>
              <a:rPr lang="en-US" sz="3200" i="1" dirty="0"/>
              <a:t>Dimension </a:t>
            </a:r>
            <a:r>
              <a:rPr lang="en-US" sz="3200" dirty="0"/>
              <a:t>4: </a:t>
            </a:r>
            <a:br>
              <a:rPr lang="en-US" dirty="0"/>
            </a:br>
            <a:r>
              <a:rPr lang="en-US" dirty="0"/>
              <a:t>Degree of Focus</a:t>
            </a:r>
            <a:endParaRPr lang="en-HK" dirty="0"/>
          </a:p>
        </p:txBody>
      </p:sp>
      <p:sp>
        <p:nvSpPr>
          <p:cNvPr id="3" name="Content Placeholder 2">
            <a:extLst>
              <a:ext uri="{FF2B5EF4-FFF2-40B4-BE49-F238E27FC236}">
                <a16:creationId xmlns:a16="http://schemas.microsoft.com/office/drawing/2014/main" id="{C3E5B61F-312E-C3F6-06FF-A14EDC9A411D}"/>
              </a:ext>
            </a:extLst>
          </p:cNvPr>
          <p:cNvSpPr>
            <a:spLocks noGrp="1"/>
          </p:cNvSpPr>
          <p:nvPr>
            <p:ph sz="half" idx="1"/>
          </p:nvPr>
        </p:nvSpPr>
        <p:spPr/>
        <p:txBody>
          <a:bodyPr/>
          <a:lstStyle/>
          <a:p>
            <a:pPr marL="0" indent="0">
              <a:buNone/>
            </a:pPr>
            <a:r>
              <a:rPr lang="en-US" sz="2400" dirty="0"/>
              <a:t>Examples of Focused Debts</a:t>
            </a:r>
          </a:p>
          <a:p>
            <a:r>
              <a:rPr lang="en-US" sz="2000" i="1" dirty="0"/>
              <a:t>Deliberate</a:t>
            </a:r>
            <a:r>
              <a:rPr lang="en-US" sz="2000" dirty="0"/>
              <a:t> shortcuts for time-to-market</a:t>
            </a:r>
          </a:p>
          <a:p>
            <a:r>
              <a:rPr lang="en-US" sz="2000" i="1" dirty="0"/>
              <a:t>Temporary</a:t>
            </a:r>
            <a:r>
              <a:rPr lang="en-US" sz="2000" dirty="0"/>
              <a:t> code workarounds</a:t>
            </a:r>
          </a:p>
          <a:p>
            <a:r>
              <a:rPr lang="en-US" sz="2000" dirty="0"/>
              <a:t>Code simplicity over complexity</a:t>
            </a:r>
          </a:p>
          <a:p>
            <a:r>
              <a:rPr lang="en-US" sz="2000" dirty="0"/>
              <a:t>Deferring non-critical refactoring</a:t>
            </a:r>
          </a:p>
          <a:p>
            <a:r>
              <a:rPr lang="en-US" sz="2000" dirty="0"/>
              <a:t>Selectively use legacy solutions</a:t>
            </a:r>
          </a:p>
          <a:p>
            <a:r>
              <a:rPr lang="en-US" sz="2000" dirty="0"/>
              <a:t>Inadequate testing for quicker delivery</a:t>
            </a:r>
          </a:p>
          <a:p>
            <a:r>
              <a:rPr lang="en-US" sz="2000" dirty="0"/>
              <a:t>Experimental feature in production</a:t>
            </a:r>
          </a:p>
          <a:p>
            <a:r>
              <a:rPr lang="en-US" sz="2000" dirty="0"/>
              <a:t>Skipping documentation</a:t>
            </a:r>
          </a:p>
          <a:p>
            <a:r>
              <a:rPr lang="en-US" sz="2000" dirty="0"/>
              <a:t>Limited error handling</a:t>
            </a:r>
          </a:p>
          <a:p>
            <a:pPr marL="0" indent="0">
              <a:buNone/>
            </a:pPr>
            <a:endParaRPr lang="en-US" sz="2400" dirty="0"/>
          </a:p>
          <a:p>
            <a:endParaRPr lang="en-US" sz="2400" dirty="0"/>
          </a:p>
          <a:p>
            <a:pPr marL="0" indent="0">
              <a:buNone/>
            </a:pPr>
            <a:endParaRPr lang="en-US" sz="2400" dirty="0"/>
          </a:p>
        </p:txBody>
      </p:sp>
      <p:sp>
        <p:nvSpPr>
          <p:cNvPr id="5" name="Content Placeholder 4">
            <a:extLst>
              <a:ext uri="{FF2B5EF4-FFF2-40B4-BE49-F238E27FC236}">
                <a16:creationId xmlns:a16="http://schemas.microsoft.com/office/drawing/2014/main" id="{CC644E54-CCA9-76EA-8E7B-300C20D0A07B}"/>
              </a:ext>
            </a:extLst>
          </p:cNvPr>
          <p:cNvSpPr>
            <a:spLocks noGrp="1"/>
          </p:cNvSpPr>
          <p:nvPr>
            <p:ph sz="half" idx="2"/>
          </p:nvPr>
        </p:nvSpPr>
        <p:spPr/>
        <p:txBody>
          <a:bodyPr/>
          <a:lstStyle/>
          <a:p>
            <a:pPr marL="0" indent="0">
              <a:buNone/>
            </a:pPr>
            <a:endParaRPr lang="en-US" sz="2000" dirty="0"/>
          </a:p>
          <a:p>
            <a:r>
              <a:rPr lang="en-US" sz="2000" dirty="0"/>
              <a:t>Implementing high-priority features while knowing the underlying infrastructure inadequate</a:t>
            </a:r>
          </a:p>
          <a:p>
            <a:r>
              <a:rPr lang="en-US" sz="2000" dirty="0"/>
              <a:t>Prototype code in production</a:t>
            </a:r>
          </a:p>
          <a:p>
            <a:r>
              <a:rPr lang="en-US" sz="2000" dirty="0"/>
              <a:t>Deferring external library’s dependency update</a:t>
            </a:r>
          </a:p>
          <a:p>
            <a:r>
              <a:rPr lang="en-US" sz="2000" dirty="0"/>
              <a:t>Use naïve/simplified algorithms or data structure </a:t>
            </a:r>
          </a:p>
          <a:p>
            <a:r>
              <a:rPr lang="en-US" sz="2000" dirty="0"/>
              <a:t>Feature cut for meeting deadlines</a:t>
            </a:r>
          </a:p>
          <a:p>
            <a:endParaRPr lang="en-HK" dirty="0"/>
          </a:p>
        </p:txBody>
      </p:sp>
      <p:sp>
        <p:nvSpPr>
          <p:cNvPr id="4" name="Slide Number Placeholder 3">
            <a:extLst>
              <a:ext uri="{FF2B5EF4-FFF2-40B4-BE49-F238E27FC236}">
                <a16:creationId xmlns:a16="http://schemas.microsoft.com/office/drawing/2014/main" id="{86B1FAC7-B5BE-85C0-F576-F7597049CE26}"/>
              </a:ext>
            </a:extLst>
          </p:cNvPr>
          <p:cNvSpPr>
            <a:spLocks noGrp="1"/>
          </p:cNvSpPr>
          <p:nvPr>
            <p:ph type="sldNum" sz="quarter" idx="12"/>
          </p:nvPr>
        </p:nvSpPr>
        <p:spPr/>
        <p:txBody>
          <a:bodyPr/>
          <a:lstStyle/>
          <a:p>
            <a:pPr>
              <a:defRPr/>
            </a:pPr>
            <a:fld id="{63B8F44C-0EDE-4D7D-9086-BD1CF3CE7AF7}" type="slidenum">
              <a:rPr lang="en-US" smtClean="0"/>
              <a:pPr>
                <a:defRPr/>
              </a:pPr>
              <a:t>34</a:t>
            </a:fld>
            <a:endParaRPr lang="en-US"/>
          </a:p>
        </p:txBody>
      </p:sp>
    </p:spTree>
    <p:extLst>
      <p:ext uri="{BB962C8B-B14F-4D97-AF65-F5344CB8AC3E}">
        <p14:creationId xmlns:p14="http://schemas.microsoft.com/office/powerpoint/2010/main" val="12492446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Identify Technical Debts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35</a:t>
            </a:fld>
            <a:endParaRPr lang="en-US"/>
          </a:p>
        </p:txBody>
      </p:sp>
    </p:spTree>
    <p:extLst>
      <p:ext uri="{BB962C8B-B14F-4D97-AF65-F5344CB8AC3E}">
        <p14:creationId xmlns:p14="http://schemas.microsoft.com/office/powerpoint/2010/main" val="71500791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Patterns to Increase Technical Debts</a:t>
            </a:r>
          </a:p>
        </p:txBody>
      </p:sp>
      <p:sp>
        <p:nvSpPr>
          <p:cNvPr id="7" name="Content Placeholder 6"/>
          <p:cNvSpPr>
            <a:spLocks noGrp="1"/>
          </p:cNvSpPr>
          <p:nvPr>
            <p:ph idx="1"/>
          </p:nvPr>
        </p:nvSpPr>
        <p:spPr/>
        <p:txBody>
          <a:bodyPr/>
          <a:lstStyle/>
          <a:p>
            <a:r>
              <a:rPr lang="en-US" sz="2800" dirty="0"/>
              <a:t>There are some well-known patterns in software development to </a:t>
            </a:r>
            <a:r>
              <a:rPr lang="en-US" sz="2800" i="1" dirty="0"/>
              <a:t>increase</a:t>
            </a:r>
            <a:r>
              <a:rPr lang="en-US" sz="2800" dirty="0"/>
              <a:t> technical debts</a:t>
            </a:r>
          </a:p>
          <a:p>
            <a:endParaRPr lang="en-US" sz="2800" dirty="0"/>
          </a:p>
          <a:p>
            <a:pPr marL="514350" indent="-514350">
              <a:buFont typeface="+mj-lt"/>
              <a:buAutoNum type="arabicPeriod"/>
            </a:pPr>
            <a:r>
              <a:rPr lang="en-US" sz="2800" dirty="0"/>
              <a:t>Schedule Pressure</a:t>
            </a:r>
          </a:p>
          <a:p>
            <a:pPr marL="514350" indent="-514350">
              <a:buFont typeface="+mj-lt"/>
              <a:buAutoNum type="arabicPeriod"/>
            </a:pPr>
            <a:endParaRPr lang="en-US" sz="2800" dirty="0"/>
          </a:p>
          <a:p>
            <a:pPr marL="514350" indent="-514350">
              <a:buFont typeface="+mj-lt"/>
              <a:buAutoNum type="arabicPeriod"/>
            </a:pPr>
            <a:r>
              <a:rPr lang="en-US" sz="2800" dirty="0"/>
              <a:t>Duplication of Code</a:t>
            </a:r>
          </a:p>
          <a:p>
            <a:pPr marL="514350" indent="-514350">
              <a:buFont typeface="+mj-lt"/>
              <a:buAutoNum type="arabicPeriod"/>
            </a:pPr>
            <a:endParaRPr lang="en-US" sz="2800" dirty="0"/>
          </a:p>
          <a:p>
            <a:pPr marL="514350" indent="-514350">
              <a:buFont typeface="+mj-lt"/>
              <a:buAutoNum type="arabicPeriod"/>
            </a:pPr>
            <a:r>
              <a:rPr lang="en-US" sz="2800" dirty="0"/>
              <a:t>Get it “right” the first time</a:t>
            </a:r>
          </a:p>
        </p:txBody>
      </p:sp>
      <p:sp>
        <p:nvSpPr>
          <p:cNvPr id="5" name="Slide Number Placeholder 4"/>
          <p:cNvSpPr>
            <a:spLocks noGrp="1"/>
          </p:cNvSpPr>
          <p:nvPr>
            <p:ph type="sldNum" sz="quarter" idx="12"/>
          </p:nvPr>
        </p:nvSpPr>
        <p:spPr/>
        <p:txBody>
          <a:bodyPr/>
          <a:lstStyle/>
          <a:p>
            <a:pPr>
              <a:defRPr/>
            </a:pPr>
            <a:fld id="{D6C972CB-25A0-49CA-A04F-81E0CCB967DE}" type="slidenum">
              <a:rPr lang="en-US" smtClean="0"/>
              <a:pPr>
                <a:defRPr/>
              </a:pPr>
              <a:t>36</a:t>
            </a:fld>
            <a:endParaRPr lang="en-US"/>
          </a:p>
        </p:txBody>
      </p:sp>
    </p:spTree>
    <p:extLst>
      <p:ext uri="{BB962C8B-B14F-4D97-AF65-F5344CB8AC3E}">
        <p14:creationId xmlns:p14="http://schemas.microsoft.com/office/powerpoint/2010/main" val="32228582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i="1" dirty="0"/>
              <a:t>Patterns to Increase Technical Debts:</a:t>
            </a:r>
            <a:br>
              <a:rPr lang="en-US" dirty="0"/>
            </a:br>
            <a:r>
              <a:rPr lang="en-US" dirty="0"/>
              <a:t>1. Schedule Pressure</a:t>
            </a:r>
          </a:p>
        </p:txBody>
      </p:sp>
      <p:sp>
        <p:nvSpPr>
          <p:cNvPr id="7" name="Content Placeholder 6"/>
          <p:cNvSpPr>
            <a:spLocks noGrp="1"/>
          </p:cNvSpPr>
          <p:nvPr>
            <p:ph idx="1"/>
          </p:nvPr>
        </p:nvSpPr>
        <p:spPr/>
        <p:txBody>
          <a:bodyPr/>
          <a:lstStyle/>
          <a:p>
            <a:pPr marL="514350" indent="-514350"/>
            <a:r>
              <a:rPr lang="en-US" sz="2800" dirty="0"/>
              <a:t>When a team is held to a commitment that is unreasonable, they are bound to cut corners to meet management expectations. </a:t>
            </a:r>
          </a:p>
          <a:p>
            <a:pPr marL="977900" lvl="1" indent="-514350"/>
            <a:r>
              <a:rPr lang="en-US" sz="2400" dirty="0"/>
              <a:t>E.g., creeping scope of new features, change in team composition, late integration</a:t>
            </a:r>
          </a:p>
          <a:p>
            <a:pPr marL="463550" lvl="1" indent="0">
              <a:buNone/>
            </a:pPr>
            <a:endParaRPr lang="en-US" sz="2400" dirty="0"/>
          </a:p>
          <a:p>
            <a:pPr marL="514350" indent="-514350"/>
            <a:r>
              <a:rPr lang="en-US" sz="2800" dirty="0"/>
              <a:t>Solution</a:t>
            </a:r>
          </a:p>
          <a:p>
            <a:pPr marL="977900" lvl="1" indent="-514350"/>
            <a:r>
              <a:rPr lang="en-US" sz="2400" dirty="0"/>
              <a:t>Use a more flexible planning approach</a:t>
            </a:r>
          </a:p>
        </p:txBody>
      </p:sp>
      <p:sp>
        <p:nvSpPr>
          <p:cNvPr id="5" name="Slide Number Placeholder 4"/>
          <p:cNvSpPr>
            <a:spLocks noGrp="1"/>
          </p:cNvSpPr>
          <p:nvPr>
            <p:ph type="sldNum" sz="quarter" idx="12"/>
          </p:nvPr>
        </p:nvSpPr>
        <p:spPr/>
        <p:txBody>
          <a:bodyPr/>
          <a:lstStyle/>
          <a:p>
            <a:pPr>
              <a:defRPr/>
            </a:pPr>
            <a:fld id="{D6C972CB-25A0-49CA-A04F-81E0CCB967DE}" type="slidenum">
              <a:rPr lang="en-US" smtClean="0"/>
              <a:pPr>
                <a:defRPr/>
              </a:pPr>
              <a:t>37</a:t>
            </a:fld>
            <a:endParaRPr lang="en-US"/>
          </a:p>
        </p:txBody>
      </p:sp>
    </p:spTree>
    <p:extLst>
      <p:ext uri="{BB962C8B-B14F-4D97-AF65-F5344CB8AC3E}">
        <p14:creationId xmlns:p14="http://schemas.microsoft.com/office/powerpoint/2010/main" val="393886287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i="1" dirty="0"/>
              <a:t>Patterns to Increase Technical Debts:</a:t>
            </a:r>
            <a:br>
              <a:rPr lang="en-US" dirty="0"/>
            </a:br>
            <a:r>
              <a:rPr lang="en-US" dirty="0"/>
              <a:t>2. Duplication of Code</a:t>
            </a:r>
          </a:p>
        </p:txBody>
      </p:sp>
      <p:sp>
        <p:nvSpPr>
          <p:cNvPr id="7" name="Content Placeholder 6"/>
          <p:cNvSpPr>
            <a:spLocks noGrp="1"/>
          </p:cNvSpPr>
          <p:nvPr>
            <p:ph idx="1"/>
          </p:nvPr>
        </p:nvSpPr>
        <p:spPr>
          <a:xfrm>
            <a:off x="412750" y="1676400"/>
            <a:ext cx="8653462" cy="4953000"/>
          </a:xfrm>
        </p:spPr>
        <p:txBody>
          <a:bodyPr/>
          <a:lstStyle/>
          <a:p>
            <a:pPr marL="514350" indent="-514350"/>
            <a:r>
              <a:rPr lang="en-US" sz="2800" dirty="0"/>
              <a:t>Many reasons for code duplications</a:t>
            </a:r>
          </a:p>
          <a:p>
            <a:pPr marL="977900" lvl="1" indent="-514350"/>
            <a:r>
              <a:rPr lang="en-US" sz="2000" dirty="0"/>
              <a:t>Lack of experience on part of the team members</a:t>
            </a:r>
          </a:p>
          <a:p>
            <a:pPr marL="977900" lvl="1" indent="-514350"/>
            <a:r>
              <a:rPr lang="en-US" sz="2000" dirty="0"/>
              <a:t>Copy-and-paste programming practice </a:t>
            </a:r>
          </a:p>
          <a:p>
            <a:pPr marL="977900" lvl="1" indent="-514350"/>
            <a:r>
              <a:rPr lang="en-US" sz="2000" dirty="0"/>
              <a:t>Conform to the poor design of existing software</a:t>
            </a:r>
          </a:p>
          <a:p>
            <a:pPr marL="977900" lvl="1" indent="-514350"/>
            <a:r>
              <a:rPr lang="en-US" sz="2000" dirty="0"/>
              <a:t>Pressure to deliver; guess a schedule</a:t>
            </a:r>
          </a:p>
          <a:p>
            <a:pPr marL="514350" indent="-514350"/>
            <a:r>
              <a:rPr lang="en-US" sz="2800" dirty="0"/>
              <a:t>Solution</a:t>
            </a:r>
          </a:p>
          <a:p>
            <a:pPr marL="977900" lvl="1" indent="-514350"/>
            <a:r>
              <a:rPr lang="en-US" sz="2000" dirty="0"/>
              <a:t>Use static analysis tool for assistance (see Code for Quality slides)</a:t>
            </a:r>
          </a:p>
          <a:p>
            <a:pPr marL="977900" lvl="1" indent="-514350"/>
            <a:r>
              <a:rPr lang="en-US" sz="2000" dirty="0"/>
              <a:t>Pair programming </a:t>
            </a:r>
          </a:p>
          <a:p>
            <a:pPr marL="1377950" lvl="2" indent="-514350"/>
            <a:r>
              <a:rPr lang="en-US" sz="2000" dirty="0"/>
              <a:t>To spread the knowledge and improve competence of team members</a:t>
            </a:r>
          </a:p>
          <a:p>
            <a:pPr marL="977900" lvl="1" indent="-514350"/>
            <a:r>
              <a:rPr lang="en-US" sz="2000" i="1" dirty="0"/>
              <a:t>Either</a:t>
            </a:r>
            <a:r>
              <a:rPr lang="en-US" sz="2000" dirty="0"/>
              <a:t> (a) Repay debts now </a:t>
            </a:r>
            <a:r>
              <a:rPr lang="en-US" sz="2000" i="1" dirty="0"/>
              <a:t>or</a:t>
            </a:r>
            <a:r>
              <a:rPr lang="en-US" sz="2000" dirty="0"/>
              <a:t> (b) Track it if replay later, </a:t>
            </a:r>
          </a:p>
          <a:p>
            <a:pPr marL="1377950" lvl="2" indent="-514350"/>
            <a:r>
              <a:rPr lang="en-US" sz="2000" dirty="0"/>
              <a:t>(1) fix it now, (2) add runtime exception to location of technical debts and fix it a few minutes later, (3) add the debt (location, description, potential cost of not fixing it) to the project backlog</a:t>
            </a:r>
          </a:p>
        </p:txBody>
      </p:sp>
      <p:sp>
        <p:nvSpPr>
          <p:cNvPr id="5" name="Slide Number Placeholder 4"/>
          <p:cNvSpPr>
            <a:spLocks noGrp="1"/>
          </p:cNvSpPr>
          <p:nvPr>
            <p:ph type="sldNum" sz="quarter" idx="12"/>
          </p:nvPr>
        </p:nvSpPr>
        <p:spPr>
          <a:xfrm>
            <a:off x="7427913" y="6400800"/>
            <a:ext cx="2062162" cy="457200"/>
          </a:xfrm>
        </p:spPr>
        <p:txBody>
          <a:bodyPr/>
          <a:lstStyle/>
          <a:p>
            <a:pPr>
              <a:defRPr/>
            </a:pPr>
            <a:fld id="{D6C972CB-25A0-49CA-A04F-81E0CCB967DE}" type="slidenum">
              <a:rPr lang="en-US" smtClean="0"/>
              <a:pPr>
                <a:defRPr/>
              </a:pPr>
              <a:t>38</a:t>
            </a:fld>
            <a:endParaRPr lang="en-US"/>
          </a:p>
        </p:txBody>
      </p:sp>
    </p:spTree>
    <p:extLst>
      <p:ext uri="{BB962C8B-B14F-4D97-AF65-F5344CB8AC3E}">
        <p14:creationId xmlns:p14="http://schemas.microsoft.com/office/powerpoint/2010/main" val="316280156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i="1" dirty="0"/>
              <a:t>Patterns to Increase Technical Debts:</a:t>
            </a:r>
            <a:br>
              <a:rPr lang="en-US" dirty="0"/>
            </a:br>
            <a:r>
              <a:rPr lang="en-US" dirty="0"/>
              <a:t>3. Get it “right” the first time</a:t>
            </a:r>
          </a:p>
        </p:txBody>
      </p:sp>
      <p:sp>
        <p:nvSpPr>
          <p:cNvPr id="7" name="Content Placeholder 6"/>
          <p:cNvSpPr>
            <a:spLocks noGrp="1"/>
          </p:cNvSpPr>
          <p:nvPr>
            <p:ph idx="1"/>
          </p:nvPr>
        </p:nvSpPr>
        <p:spPr>
          <a:xfrm>
            <a:off x="412750" y="1676400"/>
            <a:ext cx="8653462" cy="4953000"/>
          </a:xfrm>
        </p:spPr>
        <p:txBody>
          <a:bodyPr/>
          <a:lstStyle/>
          <a:p>
            <a:r>
              <a:rPr lang="en-US" sz="2800" dirty="0"/>
              <a:t>Opposite of duplication – create a lot of powerful design up-front.</a:t>
            </a:r>
          </a:p>
          <a:p>
            <a:pPr lvl="1"/>
            <a:r>
              <a:rPr lang="en-US" sz="2400" dirty="0"/>
              <a:t>We have over-engineered and over-generalized our intended product.</a:t>
            </a:r>
          </a:p>
          <a:p>
            <a:r>
              <a:rPr lang="en-US" sz="2800" dirty="0"/>
              <a:t>Costs associated with fixing </a:t>
            </a:r>
            <a:r>
              <a:rPr lang="en-US" sz="2800" i="1" dirty="0"/>
              <a:t>keep growing</a:t>
            </a:r>
          </a:p>
          <a:p>
            <a:endParaRPr lang="en-US" sz="2800" i="1" dirty="0"/>
          </a:p>
          <a:p>
            <a:pPr marL="0" indent="0">
              <a:buNone/>
            </a:pPr>
            <a:endParaRPr lang="en-US" sz="2800" dirty="0"/>
          </a:p>
          <a:p>
            <a:endParaRPr lang="en-US" sz="2800" dirty="0"/>
          </a:p>
        </p:txBody>
      </p:sp>
      <p:sp>
        <p:nvSpPr>
          <p:cNvPr id="5" name="Slide Number Placeholder 4"/>
          <p:cNvSpPr>
            <a:spLocks noGrp="1"/>
          </p:cNvSpPr>
          <p:nvPr>
            <p:ph type="sldNum" sz="quarter" idx="12"/>
          </p:nvPr>
        </p:nvSpPr>
        <p:spPr>
          <a:xfrm>
            <a:off x="7427913" y="6400800"/>
            <a:ext cx="2062162" cy="457200"/>
          </a:xfrm>
        </p:spPr>
        <p:txBody>
          <a:bodyPr/>
          <a:lstStyle/>
          <a:p>
            <a:pPr>
              <a:defRPr/>
            </a:pPr>
            <a:fld id="{D6C972CB-25A0-49CA-A04F-81E0CCB967DE}" type="slidenum">
              <a:rPr lang="en-US" smtClean="0"/>
              <a:pPr>
                <a:defRPr/>
              </a:pPr>
              <a:t>39</a:t>
            </a:fld>
            <a:endParaRPr lang="en-US"/>
          </a:p>
        </p:txBody>
      </p:sp>
    </p:spTree>
    <p:extLst>
      <p:ext uri="{BB962C8B-B14F-4D97-AF65-F5344CB8AC3E}">
        <p14:creationId xmlns:p14="http://schemas.microsoft.com/office/powerpoint/2010/main" val="1318608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in Media</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a:t>
            </a:fld>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DD6CBCD1-12EE-493E-98D3-DAB4BA75F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 y="1494448"/>
            <a:ext cx="5786467" cy="4982552"/>
          </a:xfrm>
          <a:prstGeom prst="rect">
            <a:avLst/>
          </a:prstGeom>
        </p:spPr>
      </p:pic>
      <p:sp>
        <p:nvSpPr>
          <p:cNvPr id="9" name="Arrow: Right 8">
            <a:extLst>
              <a:ext uri="{FF2B5EF4-FFF2-40B4-BE49-F238E27FC236}">
                <a16:creationId xmlns:a16="http://schemas.microsoft.com/office/drawing/2014/main" id="{760B54BE-F1C6-4983-AA5B-8373AEEC20AA}"/>
              </a:ext>
            </a:extLst>
          </p:cNvPr>
          <p:cNvSpPr/>
          <p:nvPr/>
        </p:nvSpPr>
        <p:spPr bwMode="auto">
          <a:xfrm>
            <a:off x="-382588" y="5774356"/>
            <a:ext cx="685800" cy="3810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pic>
        <p:nvPicPr>
          <p:cNvPr id="13" name="Picture 12" descr="Text&#10;&#10;Description automatically generated">
            <a:extLst>
              <a:ext uri="{FF2B5EF4-FFF2-40B4-BE49-F238E27FC236}">
                <a16:creationId xmlns:a16="http://schemas.microsoft.com/office/drawing/2014/main" id="{0D99A8EB-8454-4011-B1B2-841644482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812" y="1600200"/>
            <a:ext cx="5477993" cy="3170820"/>
          </a:xfrm>
          <a:prstGeom prst="rect">
            <a:avLst/>
          </a:prstGeom>
        </p:spPr>
      </p:pic>
      <p:pic>
        <p:nvPicPr>
          <p:cNvPr id="15" name="Picture 14">
            <a:extLst>
              <a:ext uri="{FF2B5EF4-FFF2-40B4-BE49-F238E27FC236}">
                <a16:creationId xmlns:a16="http://schemas.microsoft.com/office/drawing/2014/main" id="{9995D175-E7AA-42A9-B830-DBE55327C120}"/>
              </a:ext>
            </a:extLst>
          </p:cNvPr>
          <p:cNvPicPr>
            <a:picLocks noChangeAspect="1"/>
          </p:cNvPicPr>
          <p:nvPr/>
        </p:nvPicPr>
        <p:blipFill>
          <a:blip r:embed="rId4"/>
          <a:stretch>
            <a:fillRect/>
          </a:stretch>
        </p:blipFill>
        <p:spPr>
          <a:xfrm>
            <a:off x="7999412" y="956371"/>
            <a:ext cx="2419350" cy="520981"/>
          </a:xfrm>
          <a:prstGeom prst="rect">
            <a:avLst/>
          </a:prstGeom>
        </p:spPr>
      </p:pic>
      <p:sp>
        <p:nvSpPr>
          <p:cNvPr id="16" name="Arrow: Right 15">
            <a:extLst>
              <a:ext uri="{FF2B5EF4-FFF2-40B4-BE49-F238E27FC236}">
                <a16:creationId xmlns:a16="http://schemas.microsoft.com/office/drawing/2014/main" id="{53FF0454-9949-44EC-8D21-3BDFC0F1D549}"/>
              </a:ext>
            </a:extLst>
          </p:cNvPr>
          <p:cNvSpPr/>
          <p:nvPr/>
        </p:nvSpPr>
        <p:spPr bwMode="auto">
          <a:xfrm>
            <a:off x="4456113" y="2804610"/>
            <a:ext cx="685800" cy="3810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7" name="Arrow: Right 16">
            <a:extLst>
              <a:ext uri="{FF2B5EF4-FFF2-40B4-BE49-F238E27FC236}">
                <a16:creationId xmlns:a16="http://schemas.microsoft.com/office/drawing/2014/main" id="{5A75AC83-2C38-4AE8-97D9-CF40990C66F9}"/>
              </a:ext>
            </a:extLst>
          </p:cNvPr>
          <p:cNvSpPr/>
          <p:nvPr/>
        </p:nvSpPr>
        <p:spPr bwMode="auto">
          <a:xfrm>
            <a:off x="4469163" y="4114772"/>
            <a:ext cx="685800" cy="3810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4343435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Manage Technical Debts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40</a:t>
            </a:fld>
            <a:endParaRPr lang="en-US"/>
          </a:p>
        </p:txBody>
      </p:sp>
    </p:spTree>
    <p:extLst>
      <p:ext uri="{BB962C8B-B14F-4D97-AF65-F5344CB8AC3E}">
        <p14:creationId xmlns:p14="http://schemas.microsoft.com/office/powerpoint/2010/main" val="190864134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Mange Technical Debts [5]</a:t>
            </a:r>
          </a:p>
        </p:txBody>
      </p:sp>
      <p:sp>
        <p:nvSpPr>
          <p:cNvPr id="3" name="Content Placeholder 2"/>
          <p:cNvSpPr>
            <a:spLocks noGrp="1"/>
          </p:cNvSpPr>
          <p:nvPr>
            <p:ph idx="1"/>
          </p:nvPr>
        </p:nvSpPr>
        <p:spPr/>
        <p:txBody>
          <a:bodyPr/>
          <a:lstStyle/>
          <a:p>
            <a:r>
              <a:rPr lang="en-US" sz="2800" dirty="0"/>
              <a:t>If we can’t avoid technical debt, we must manage it. </a:t>
            </a:r>
          </a:p>
          <a:p>
            <a:r>
              <a:rPr lang="en-US" sz="2800" dirty="0"/>
              <a:t>This means recognizing it, tracking it, making reasoned decisions about it, and preventing its worst consequences.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41</a:t>
            </a:fld>
            <a:endParaRPr lang="en-US"/>
          </a:p>
        </p:txBody>
      </p:sp>
    </p:spTree>
    <p:extLst>
      <p:ext uri="{BB962C8B-B14F-4D97-AF65-F5344CB8AC3E}">
        <p14:creationId xmlns:p14="http://schemas.microsoft.com/office/powerpoint/2010/main" val="25148689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Methods to Manage Technical Debts:</a:t>
            </a:r>
            <a:br>
              <a:rPr lang="en-US" dirty="0"/>
            </a:br>
            <a:r>
              <a:rPr lang="en-US" dirty="0"/>
              <a:t>Tracking Technical Debts [2]</a:t>
            </a:r>
          </a:p>
        </p:txBody>
      </p:sp>
      <p:sp>
        <p:nvSpPr>
          <p:cNvPr id="3" name="Content Placeholder 2"/>
          <p:cNvSpPr>
            <a:spLocks noGrp="1"/>
          </p:cNvSpPr>
          <p:nvPr>
            <p:ph idx="1"/>
          </p:nvPr>
        </p:nvSpPr>
        <p:spPr>
          <a:xfrm>
            <a:off x="412749" y="1676400"/>
            <a:ext cx="9490075" cy="4953000"/>
          </a:xfrm>
        </p:spPr>
        <p:txBody>
          <a:bodyPr/>
          <a:lstStyle/>
          <a:p>
            <a:r>
              <a:rPr lang="en-US" sz="2800" dirty="0"/>
              <a:t>Tracking technical debts (TD) is necessary to manage them.</a:t>
            </a:r>
          </a:p>
          <a:p>
            <a:pPr lvl="1"/>
            <a:r>
              <a:rPr lang="en-US" sz="2400" dirty="0"/>
              <a:t>All “good debt” can be tracked (at least by definition)</a:t>
            </a:r>
          </a:p>
          <a:p>
            <a:pPr lvl="1"/>
            <a:r>
              <a:rPr lang="en-US" sz="2400" dirty="0"/>
              <a:t>Log as defects</a:t>
            </a:r>
          </a:p>
          <a:p>
            <a:pPr lvl="1"/>
            <a:r>
              <a:rPr lang="en-US" sz="2400" dirty="0"/>
              <a:t>Include in product backlogs</a:t>
            </a:r>
          </a:p>
          <a:p>
            <a:pPr lvl="1"/>
            <a:r>
              <a:rPr lang="en-US" sz="2400" dirty="0"/>
              <a:t>Monitor project velocity</a:t>
            </a:r>
          </a:p>
          <a:p>
            <a:pPr lvl="1"/>
            <a:r>
              <a:rPr lang="en-US" sz="2400" dirty="0"/>
              <a:t>Monitor amount of rework</a:t>
            </a:r>
          </a:p>
          <a:p>
            <a:r>
              <a:rPr lang="en-US" sz="2800" dirty="0"/>
              <a:t>Ways to Measure Debt</a:t>
            </a:r>
          </a:p>
          <a:p>
            <a:pPr lvl="1"/>
            <a:r>
              <a:rPr lang="en-US" sz="2400" dirty="0"/>
              <a:t>Total of debt in product backlog</a:t>
            </a:r>
          </a:p>
          <a:p>
            <a:pPr lvl="1"/>
            <a:r>
              <a:rPr lang="en-US" sz="2400" dirty="0"/>
              <a:t>Maintenance budget (or fraction of maintenance budget) </a:t>
            </a:r>
          </a:p>
          <a:p>
            <a:pPr lvl="1"/>
            <a:r>
              <a:rPr lang="en-US" sz="2400" dirty="0"/>
              <a:t>Measure debt in money, not features, e.g., “50% of R&amp;D budget is nonproductive maintenance work” </a:t>
            </a:r>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42</a:t>
            </a:fld>
            <a:endParaRPr lang="en-US"/>
          </a:p>
        </p:txBody>
      </p:sp>
    </p:spTree>
    <p:extLst>
      <p:ext uri="{BB962C8B-B14F-4D97-AF65-F5344CB8AC3E}">
        <p14:creationId xmlns:p14="http://schemas.microsoft.com/office/powerpoint/2010/main" val="176940067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567862" cy="1104900"/>
          </a:xfrm>
        </p:spPr>
        <p:txBody>
          <a:bodyPr/>
          <a:lstStyle/>
          <a:p>
            <a:r>
              <a:rPr lang="en-US" sz="3200" i="1" dirty="0"/>
              <a:t>Methods to Manage Technical Debts:</a:t>
            </a:r>
            <a:br>
              <a:rPr lang="en-US" dirty="0"/>
            </a:br>
            <a:r>
              <a:rPr lang="en-US" dirty="0"/>
              <a:t>Tracking Technical Debts Visually [6]</a:t>
            </a:r>
          </a:p>
        </p:txBody>
      </p:sp>
      <p:sp>
        <p:nvSpPr>
          <p:cNvPr id="3" name="Content Placeholder 2"/>
          <p:cNvSpPr>
            <a:spLocks noGrp="1"/>
          </p:cNvSpPr>
          <p:nvPr>
            <p:ph idx="1"/>
          </p:nvPr>
        </p:nvSpPr>
        <p:spPr>
          <a:xfrm>
            <a:off x="412749" y="1676400"/>
            <a:ext cx="9490075" cy="4953000"/>
          </a:xfrm>
        </p:spPr>
        <p:txBody>
          <a:bodyPr/>
          <a:lstStyle/>
          <a:p>
            <a:r>
              <a:rPr lang="en-US" sz="2400" dirty="0"/>
              <a:t>Visualize the technical debts on task boards. The lower section includes three refactoring tasks (i.e., instances of technical debts) to be addressed in a project: one is under code review, another one is “in progress”, and the last one has not been handled at all.</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43</a:t>
            </a:fld>
            <a:endParaRPr lang="en-US"/>
          </a:p>
        </p:txBody>
      </p:sp>
      <p:pic>
        <p:nvPicPr>
          <p:cNvPr id="1026" name="Picture 2" descr="http://agileupgrade.com/wp-content/uploads/2017/04/img_58eb6d973227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6" y="3171825"/>
            <a:ext cx="808793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58049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567862" cy="1104900"/>
          </a:xfrm>
        </p:spPr>
        <p:txBody>
          <a:bodyPr/>
          <a:lstStyle/>
          <a:p>
            <a:r>
              <a:rPr lang="en-US" sz="3200" i="1" dirty="0"/>
              <a:t>Methods to Manage Technical Debts:</a:t>
            </a:r>
            <a:br>
              <a:rPr lang="en-US" dirty="0"/>
            </a:br>
            <a:r>
              <a:rPr lang="en-US" dirty="0"/>
              <a:t>Tracking Technical Debts Visually [6]</a:t>
            </a:r>
          </a:p>
        </p:txBody>
      </p:sp>
      <p:sp>
        <p:nvSpPr>
          <p:cNvPr id="3" name="Content Placeholder 2"/>
          <p:cNvSpPr>
            <a:spLocks noGrp="1"/>
          </p:cNvSpPr>
          <p:nvPr>
            <p:ph idx="1"/>
          </p:nvPr>
        </p:nvSpPr>
        <p:spPr>
          <a:xfrm>
            <a:off x="412749" y="1676400"/>
            <a:ext cx="9490075" cy="4953000"/>
          </a:xfrm>
        </p:spPr>
        <p:txBody>
          <a:bodyPr/>
          <a:lstStyle/>
          <a:p>
            <a:r>
              <a:rPr lang="en-US" sz="2400" dirty="0"/>
              <a:t>Visualize the technical debts on Kanban board. (for the 1-7, see the next         </a:t>
            </a:r>
          </a:p>
          <a:p>
            <a:pPr marL="0" indent="0">
              <a:buNone/>
            </a:pPr>
            <a:r>
              <a:rPr lang="en-US" sz="2400" dirty="0"/>
              <a:t>                                                                                                                slide)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44</a:t>
            </a:fld>
            <a:endParaRPr lang="en-US"/>
          </a:p>
        </p:txBody>
      </p:sp>
      <p:pic>
        <p:nvPicPr>
          <p:cNvPr id="3074" name="Picture 2" descr="Kanban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2" y="2133600"/>
            <a:ext cx="600583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866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seven legends on the last slide</a:t>
            </a:r>
            <a:endParaRPr lang="en-US" dirty="0"/>
          </a:p>
        </p:txBody>
      </p:sp>
      <p:sp>
        <p:nvSpPr>
          <p:cNvPr id="3" name="Content Placeholder 2"/>
          <p:cNvSpPr>
            <a:spLocks noGrp="1"/>
          </p:cNvSpPr>
          <p:nvPr>
            <p:ph idx="1"/>
          </p:nvPr>
        </p:nvSpPr>
        <p:spPr>
          <a:xfrm>
            <a:off x="74612" y="1476375"/>
            <a:ext cx="9828213" cy="4953000"/>
          </a:xfrm>
        </p:spPr>
        <p:txBody>
          <a:bodyPr/>
          <a:lstStyle/>
          <a:p>
            <a:r>
              <a:rPr lang="en-US" sz="1600" b="1" kern="1200" dirty="0"/>
              <a:t>Legend</a:t>
            </a:r>
            <a:r>
              <a:rPr lang="en-US" sz="1600" kern="1200" dirty="0"/>
              <a:t> – This shows the types of cards (by color) that can be on the board, these include New features, Tech debt, Defects, Investigations (support) and External Issues (e.g. new servers). The purpose of this is to clearly </a:t>
            </a:r>
            <a:r>
              <a:rPr lang="en-US" sz="1600" b="1" kern="1200" dirty="0"/>
              <a:t>visualize</a:t>
            </a:r>
            <a:r>
              <a:rPr lang="en-US" sz="1600" kern="1200" dirty="0"/>
              <a:t> the type of work that is being processed</a:t>
            </a:r>
          </a:p>
          <a:p>
            <a:r>
              <a:rPr lang="en-US" sz="1600" b="1" kern="1200" dirty="0"/>
              <a:t>Limits</a:t>
            </a:r>
            <a:r>
              <a:rPr lang="en-US" sz="1600" kern="1200" dirty="0"/>
              <a:t> – Each pending and work in progress column has a limit to control the amount of work that can be taken on. These limits are set based on resource levels and other </a:t>
            </a:r>
            <a:r>
              <a:rPr lang="en-US" sz="1600" b="1" kern="1200" dirty="0"/>
              <a:t>bottlenecks</a:t>
            </a:r>
            <a:r>
              <a:rPr lang="en-US" sz="1600" kern="1200" dirty="0"/>
              <a:t>, and are intended to encourage the PULLING of work when capacity exists rather than continuing to force more work onto a bottleneck.</a:t>
            </a:r>
          </a:p>
          <a:p>
            <a:r>
              <a:rPr lang="en-US" sz="1600" b="1" kern="1200" dirty="0"/>
              <a:t>Avatar</a:t>
            </a:r>
            <a:r>
              <a:rPr lang="en-US" sz="1600" kern="1200" dirty="0"/>
              <a:t> – Each team member has ONE avatar to place on the item they are on, this tells other team members that this card is being worked upon and should be progressing. As we pair on most development, there will often be more than one avatar on each Dev task.</a:t>
            </a:r>
          </a:p>
          <a:p>
            <a:r>
              <a:rPr lang="en-US" sz="1600" b="1" kern="1200" dirty="0"/>
              <a:t>Arrows</a:t>
            </a:r>
            <a:r>
              <a:rPr lang="en-US" sz="1600" kern="1200" dirty="0"/>
              <a:t> – Indicate movement of tasks since the last standup, again this is part of the </a:t>
            </a:r>
            <a:r>
              <a:rPr lang="en-US" sz="1600" b="1" kern="1200" dirty="0"/>
              <a:t>visualization</a:t>
            </a:r>
            <a:r>
              <a:rPr lang="en-US" sz="1600" kern="1200" dirty="0"/>
              <a:t> of the process. These cards are often ignored at the standup, as we want to focus on the items that are not progressing, such as…</a:t>
            </a:r>
          </a:p>
          <a:p>
            <a:r>
              <a:rPr lang="en-US" sz="1600" b="1" kern="1200" dirty="0"/>
              <a:t>Blockers</a:t>
            </a:r>
            <a:r>
              <a:rPr lang="en-US" sz="1600" kern="1200" dirty="0"/>
              <a:t> – We want to minimize blockers as they cause more bottlenecks in the system, so we clearly indicate these items with blocked avatar. An additional requirement to blocking a card is to add the details of WHO and WHY the item is unable to proceed.</a:t>
            </a:r>
          </a:p>
          <a:p>
            <a:r>
              <a:rPr lang="en-US" sz="1600" b="1" kern="1200" dirty="0"/>
              <a:t>Waste</a:t>
            </a:r>
            <a:r>
              <a:rPr lang="en-US" sz="1600" kern="1200" dirty="0"/>
              <a:t> – Tasks can be abandoned at any stage in the process, we collect these and review at the weekly </a:t>
            </a:r>
            <a:r>
              <a:rPr lang="en-US" sz="1600" b="1" kern="1200" dirty="0"/>
              <a:t>retrospective</a:t>
            </a:r>
            <a:r>
              <a:rPr lang="en-US" sz="1600" kern="1200" dirty="0"/>
              <a:t>.</a:t>
            </a:r>
          </a:p>
          <a:p>
            <a:r>
              <a:rPr lang="en-US" sz="1600" b="1" kern="1200" dirty="0"/>
              <a:t>Continuous Improvements</a:t>
            </a:r>
            <a:r>
              <a:rPr lang="en-US" sz="1600" kern="1200" dirty="0"/>
              <a:t> – Also, at the weekly </a:t>
            </a:r>
            <a:r>
              <a:rPr lang="en-US" sz="1600" b="1" kern="1200" dirty="0"/>
              <a:t>retrospective</a:t>
            </a:r>
            <a:r>
              <a:rPr lang="en-US" sz="1600" kern="1200" dirty="0"/>
              <a:t> we decide upon three improvement points that we want to tackle for the following week. These are summarized on the board and recalled at the beginning of the morning standup, if we fail to make any progress on an improvement then it may be rolled over to the next week.</a:t>
            </a:r>
          </a:p>
          <a:p>
            <a:pPr marL="0" lvl="0" indent="0" defTabSz="839788">
              <a:spcBef>
                <a:spcPct val="30000"/>
              </a:spcBef>
              <a:buClrTx/>
              <a:buSzTx/>
              <a:buNone/>
              <a:defRPr/>
            </a:pPr>
            <a:br>
              <a:rPr lang="en-US" sz="2400" dirty="0"/>
            </a:br>
            <a:endParaRPr lang="en-US" sz="2400" dirty="0"/>
          </a:p>
          <a:p>
            <a:endParaRPr lang="en-US" sz="2400" dirty="0"/>
          </a:p>
          <a:p>
            <a:endParaRPr lang="en-US" sz="2400" dirty="0"/>
          </a:p>
        </p:txBody>
      </p:sp>
    </p:spTree>
    <p:extLst>
      <p:ext uri="{BB962C8B-B14F-4D97-AF65-F5344CB8AC3E}">
        <p14:creationId xmlns:p14="http://schemas.microsoft.com/office/powerpoint/2010/main" val="205725560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Methods to Manage Technical Debts:</a:t>
            </a:r>
            <a:br>
              <a:rPr lang="en-US" dirty="0"/>
            </a:br>
            <a:r>
              <a:rPr lang="en-US" dirty="0"/>
              <a:t>Repay Technical Debts</a:t>
            </a:r>
          </a:p>
        </p:txBody>
      </p:sp>
      <p:sp>
        <p:nvSpPr>
          <p:cNvPr id="3" name="Content Placeholder 2"/>
          <p:cNvSpPr>
            <a:spLocks noGrp="1"/>
          </p:cNvSpPr>
          <p:nvPr>
            <p:ph idx="1"/>
          </p:nvPr>
        </p:nvSpPr>
        <p:spPr>
          <a:xfrm>
            <a:off x="412749" y="1676400"/>
            <a:ext cx="9036051" cy="4953000"/>
          </a:xfrm>
        </p:spPr>
        <p:txBody>
          <a:bodyPr/>
          <a:lstStyle/>
          <a:p>
            <a:r>
              <a:rPr lang="en-US" sz="2400" dirty="0"/>
              <a:t>An effective tactic is to reserve a timeslot on a periodic basis to deal with technical debt. </a:t>
            </a:r>
          </a:p>
          <a:p>
            <a:endParaRPr lang="en-US" sz="2400" dirty="0"/>
          </a:p>
          <a:p>
            <a:endParaRPr lang="en-US" sz="2400" dirty="0"/>
          </a:p>
          <a:p>
            <a:endParaRPr lang="en-US" sz="2400" dirty="0"/>
          </a:p>
          <a:p>
            <a:endParaRPr lang="en-US" sz="2400" dirty="0"/>
          </a:p>
          <a:p>
            <a:r>
              <a:rPr lang="en-US" sz="2400" dirty="0"/>
              <a:t>Longer time for refactoring to trade for smaller number of refactoring cycles, and vice versa.</a:t>
            </a:r>
          </a:p>
          <a:p>
            <a:pPr lvl="1"/>
            <a:r>
              <a:rPr lang="en-US" sz="2400" dirty="0"/>
              <a:t>Prioritize refactoring tasks to address the critical areas first.</a:t>
            </a:r>
          </a:p>
          <a:p>
            <a:pPr lvl="1"/>
            <a:r>
              <a:rPr lang="en-US" sz="2400" dirty="0"/>
              <a:t>Involve product owners and stakeholders to get their perspectives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46</a:t>
            </a:fld>
            <a:endParaRPr lang="en-US"/>
          </a:p>
        </p:txBody>
      </p:sp>
      <p:grpSp>
        <p:nvGrpSpPr>
          <p:cNvPr id="19" name="Group 18"/>
          <p:cNvGrpSpPr/>
          <p:nvPr/>
        </p:nvGrpSpPr>
        <p:grpSpPr>
          <a:xfrm>
            <a:off x="1370012" y="2610505"/>
            <a:ext cx="7415534" cy="1313795"/>
            <a:chOff x="964878" y="2392085"/>
            <a:chExt cx="7415534" cy="1313795"/>
          </a:xfrm>
        </p:grpSpPr>
        <p:sp>
          <p:nvSpPr>
            <p:cNvPr id="5" name="Right Arrow 4"/>
            <p:cNvSpPr/>
            <p:nvPr/>
          </p:nvSpPr>
          <p:spPr bwMode="auto">
            <a:xfrm>
              <a:off x="1827212" y="2590800"/>
              <a:ext cx="6553200" cy="200681"/>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964878" y="2392085"/>
              <a:ext cx="821059" cy="523220"/>
            </a:xfrm>
            <a:prstGeom prst="rect">
              <a:avLst/>
            </a:prstGeom>
            <a:noFill/>
          </p:spPr>
          <p:txBody>
            <a:bodyPr wrap="none" rtlCol="0">
              <a:spAutoFit/>
            </a:bodyPr>
            <a:lstStyle/>
            <a:p>
              <a:r>
                <a:rPr lang="en-US" dirty="0"/>
                <a:t>time</a:t>
              </a:r>
            </a:p>
          </p:txBody>
        </p:sp>
        <p:sp>
          <p:nvSpPr>
            <p:cNvPr id="7" name="Rectangle 6"/>
            <p:cNvSpPr/>
            <p:nvPr/>
          </p:nvSpPr>
          <p:spPr bwMode="auto">
            <a:xfrm>
              <a:off x="1827212" y="2943880"/>
              <a:ext cx="1371600" cy="762000"/>
            </a:xfrm>
            <a:prstGeom prst="rect">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Feature development</a:t>
              </a:r>
            </a:p>
          </p:txBody>
        </p:sp>
        <p:sp>
          <p:nvSpPr>
            <p:cNvPr id="8" name="Rectangle 7"/>
            <p:cNvSpPr/>
            <p:nvPr/>
          </p:nvSpPr>
          <p:spPr bwMode="auto">
            <a:xfrm>
              <a:off x="3656012" y="3058180"/>
              <a:ext cx="12192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refactoring</a:t>
              </a:r>
            </a:p>
          </p:txBody>
        </p:sp>
        <p:sp>
          <p:nvSpPr>
            <p:cNvPr id="11" name="Rectangle 10"/>
            <p:cNvSpPr/>
            <p:nvPr/>
          </p:nvSpPr>
          <p:spPr bwMode="auto">
            <a:xfrm>
              <a:off x="5332412" y="2943880"/>
              <a:ext cx="1371600" cy="762000"/>
            </a:xfrm>
            <a:prstGeom prst="rect">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Feature development</a:t>
              </a:r>
            </a:p>
          </p:txBody>
        </p:sp>
        <p:sp>
          <p:nvSpPr>
            <p:cNvPr id="12" name="Rectangle 11"/>
            <p:cNvSpPr/>
            <p:nvPr/>
          </p:nvSpPr>
          <p:spPr bwMode="auto">
            <a:xfrm>
              <a:off x="7034211" y="3058180"/>
              <a:ext cx="12192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refactoring</a:t>
              </a:r>
            </a:p>
          </p:txBody>
        </p:sp>
        <p:cxnSp>
          <p:nvCxnSpPr>
            <p:cNvPr id="10" name="Straight Arrow Connector 9"/>
            <p:cNvCxnSpPr/>
            <p:nvPr/>
          </p:nvCxnSpPr>
          <p:spPr bwMode="auto">
            <a:xfrm>
              <a:off x="3198812" y="3324880"/>
              <a:ext cx="4572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bwMode="auto">
            <a:xfrm>
              <a:off x="4875212" y="3324880"/>
              <a:ext cx="4572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bwMode="auto">
            <a:xfrm>
              <a:off x="6704012" y="3324880"/>
              <a:ext cx="330199"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3571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Methods to Manage Technical Debts: </a:t>
            </a:r>
            <a:br>
              <a:rPr lang="en-US" sz="3200" i="1" dirty="0"/>
            </a:br>
            <a:r>
              <a:rPr lang="en-US" dirty="0"/>
              <a:t>Discuss Technical Debts</a:t>
            </a:r>
          </a:p>
        </p:txBody>
      </p:sp>
      <p:sp>
        <p:nvSpPr>
          <p:cNvPr id="3" name="Content Placeholder 2"/>
          <p:cNvSpPr>
            <a:spLocks noGrp="1"/>
          </p:cNvSpPr>
          <p:nvPr>
            <p:ph idx="1"/>
          </p:nvPr>
        </p:nvSpPr>
        <p:spPr/>
        <p:txBody>
          <a:bodyPr/>
          <a:lstStyle/>
          <a:p>
            <a:r>
              <a:rPr lang="en-US" sz="2400" dirty="0"/>
              <a:t>Helps to educate technical staff about business decision making involved in the project</a:t>
            </a:r>
          </a:p>
          <a:p>
            <a:pPr lvl="1"/>
            <a:r>
              <a:rPr lang="en-US" sz="2000" dirty="0"/>
              <a:t>Fit developers into the business context</a:t>
            </a:r>
          </a:p>
          <a:p>
            <a:r>
              <a:rPr lang="en-US" sz="2400" dirty="0"/>
              <a:t>Helps to educate business staff about technical decision making</a:t>
            </a:r>
          </a:p>
          <a:p>
            <a:pPr lvl="1"/>
            <a:r>
              <a:rPr lang="en-US" sz="2000" dirty="0"/>
              <a:t>Also serve as an aspect of the inputs to their business or operational decisions</a:t>
            </a:r>
          </a:p>
          <a:p>
            <a:r>
              <a:rPr lang="en-US" sz="2400" dirty="0"/>
              <a:t>Raises awareness/transparency of important issues that are often covered up in the project</a:t>
            </a:r>
          </a:p>
          <a:p>
            <a:pPr lvl="1"/>
            <a:r>
              <a:rPr lang="en-US" sz="2000" dirty="0"/>
              <a:t>As a risk aversion measure</a:t>
            </a:r>
          </a:p>
          <a:p>
            <a:r>
              <a:rPr lang="en-US" sz="2400" dirty="0"/>
              <a:t> Allows technical debts to be managed more explicitly and visually</a:t>
            </a:r>
          </a:p>
          <a:p>
            <a:pPr lvl="1"/>
            <a:r>
              <a:rPr lang="en-US" sz="2000" dirty="0"/>
              <a:t>As a starting point for a project to resolve them one by one.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47</a:t>
            </a:fld>
            <a:endParaRPr lang="en-US" dirty="0"/>
          </a:p>
        </p:txBody>
      </p:sp>
    </p:spTree>
    <p:extLst>
      <p:ext uri="{BB962C8B-B14F-4D97-AF65-F5344CB8AC3E}">
        <p14:creationId xmlns:p14="http://schemas.microsoft.com/office/powerpoint/2010/main" val="249593486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i="1" dirty="0"/>
              <a:t>In-Class Exercise 2:</a:t>
            </a:r>
            <a:br>
              <a:rPr lang="en-US" dirty="0"/>
            </a:br>
            <a:r>
              <a:rPr lang="en-US" dirty="0"/>
              <a:t>Dice Game for Technical Debt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48</a:t>
            </a:fld>
            <a:endParaRPr lang="en-US"/>
          </a:p>
        </p:txBody>
      </p:sp>
    </p:spTree>
    <p:extLst>
      <p:ext uri="{BB962C8B-B14F-4D97-AF65-F5344CB8AC3E}">
        <p14:creationId xmlns:p14="http://schemas.microsoft.com/office/powerpoint/2010/main" val="278666048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Card Game:</a:t>
            </a:r>
            <a:br>
              <a:rPr lang="en-US" dirty="0"/>
            </a:br>
            <a:r>
              <a:rPr lang="en-US" dirty="0"/>
              <a:t>Dice of Debt</a:t>
            </a:r>
          </a:p>
        </p:txBody>
      </p:sp>
      <p:sp>
        <p:nvSpPr>
          <p:cNvPr id="3" name="Content Placeholder 2"/>
          <p:cNvSpPr>
            <a:spLocks noGrp="1"/>
          </p:cNvSpPr>
          <p:nvPr>
            <p:ph idx="1"/>
          </p:nvPr>
        </p:nvSpPr>
        <p:spPr/>
        <p:txBody>
          <a:bodyPr/>
          <a:lstStyle/>
          <a:p>
            <a:r>
              <a:rPr lang="en-US" sz="2800" dirty="0"/>
              <a:t>We use a simple card game to get technical debts in action: </a:t>
            </a:r>
            <a:r>
              <a:rPr lang="en-US" sz="2400" dirty="0">
                <a:hlinkClick r:id="rId2"/>
              </a:rPr>
              <a:t>http://tastycupcakes.org/2018/03/dice-of-debt/</a:t>
            </a:r>
            <a:endParaRPr lang="en-US" sz="2400" dirty="0"/>
          </a:p>
          <a:p>
            <a:r>
              <a:rPr lang="en-US" sz="2400" dirty="0"/>
              <a:t>This game illustrates the importance of dealing with technical debt. </a:t>
            </a:r>
            <a:r>
              <a:rPr lang="en-US" sz="2400" u="sng" dirty="0"/>
              <a:t>Within 10 sprints</a:t>
            </a:r>
            <a:r>
              <a:rPr lang="en-US" sz="2400" dirty="0"/>
              <a:t>, a </a:t>
            </a:r>
            <a:r>
              <a:rPr lang="en-US" sz="2400" b="1" dirty="0"/>
              <a:t>software development team </a:t>
            </a:r>
            <a:r>
              <a:rPr lang="en-US" sz="2400" dirty="0"/>
              <a:t>aims to deliver </a:t>
            </a:r>
            <a:r>
              <a:rPr lang="en-US" sz="2400" b="1" dirty="0"/>
              <a:t>as much software value as possible</a:t>
            </a:r>
            <a:r>
              <a:rPr lang="en-US" sz="2400" dirty="0"/>
              <a:t>. The team can invest in measures that reduce the burden of technical debt. While there’s a short-term price, these measures also bring long-term benefits.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326114131"/>
              </p:ext>
            </p:extLst>
          </p:nvPr>
        </p:nvGraphicFramePr>
        <p:xfrm>
          <a:off x="5075274" y="4986784"/>
          <a:ext cx="1009577" cy="1306512"/>
        </p:xfrm>
        <a:graphic>
          <a:graphicData uri="http://schemas.openxmlformats.org/presentationml/2006/ole">
            <mc:AlternateContent xmlns:mc="http://schemas.openxmlformats.org/markup-compatibility/2006">
              <mc:Choice xmlns:v="urn:schemas-microsoft-com:vml" Requires="v">
                <p:oleObj name="Acrobat Document" r:id="rId3" imgW="5829207" imgH="7543800" progId="AcroExch.Document.7">
                  <p:embed/>
                </p:oleObj>
              </mc:Choice>
              <mc:Fallback>
                <p:oleObj name="Acrobat Document" r:id="rId3" imgW="5829207" imgH="7543800" progId="AcroExch.Document.7">
                  <p:embed/>
                  <p:pic>
                    <p:nvPicPr>
                      <p:cNvPr id="0" name=""/>
                      <p:cNvPicPr/>
                      <p:nvPr/>
                    </p:nvPicPr>
                    <p:blipFill>
                      <a:blip r:embed="rId4"/>
                      <a:stretch>
                        <a:fillRect/>
                      </a:stretch>
                    </p:blipFill>
                    <p:spPr>
                      <a:xfrm>
                        <a:off x="5075274" y="4986784"/>
                        <a:ext cx="1009577" cy="130651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53777813"/>
              </p:ext>
            </p:extLst>
          </p:nvPr>
        </p:nvGraphicFramePr>
        <p:xfrm>
          <a:off x="6294474" y="4986784"/>
          <a:ext cx="2087563" cy="1174254"/>
        </p:xfrm>
        <a:graphic>
          <a:graphicData uri="http://schemas.openxmlformats.org/presentationml/2006/ole">
            <mc:AlternateContent xmlns:mc="http://schemas.openxmlformats.org/markup-compatibility/2006">
              <mc:Choice xmlns:v="urn:schemas-microsoft-com:vml" Requires="v">
                <p:oleObj name="Acrobat Document" r:id="rId5" imgW="9143865" imgH="5143500" progId="AcroExch.Document.7">
                  <p:embed/>
                </p:oleObj>
              </mc:Choice>
              <mc:Fallback>
                <p:oleObj name="Acrobat Document" r:id="rId5" imgW="9143865" imgH="5143500" progId="AcroExch.Document.7">
                  <p:embed/>
                  <p:pic>
                    <p:nvPicPr>
                      <p:cNvPr id="0" name=""/>
                      <p:cNvPicPr/>
                      <p:nvPr/>
                    </p:nvPicPr>
                    <p:blipFill>
                      <a:blip r:embed="rId6"/>
                      <a:stretch>
                        <a:fillRect/>
                      </a:stretch>
                    </p:blipFill>
                    <p:spPr>
                      <a:xfrm>
                        <a:off x="6294474" y="4986784"/>
                        <a:ext cx="2087563" cy="1174254"/>
                      </a:xfrm>
                      <a:prstGeom prst="rect">
                        <a:avLst/>
                      </a:prstGeom>
                    </p:spPr>
                  </p:pic>
                </p:oleObj>
              </mc:Fallback>
            </mc:AlternateContent>
          </a:graphicData>
        </a:graphic>
      </p:graphicFrame>
      <p:sp>
        <p:nvSpPr>
          <p:cNvPr id="7" name="TextBox 6"/>
          <p:cNvSpPr txBox="1"/>
          <p:nvPr/>
        </p:nvSpPr>
        <p:spPr>
          <a:xfrm>
            <a:off x="1065212" y="4848761"/>
            <a:ext cx="2819400" cy="1323439"/>
          </a:xfrm>
          <a:prstGeom prst="rect">
            <a:avLst/>
          </a:prstGeom>
          <a:noFill/>
        </p:spPr>
        <p:txBody>
          <a:bodyPr wrap="square" rtlCol="0">
            <a:spAutoFit/>
          </a:bodyPr>
          <a:lstStyle/>
          <a:p>
            <a:r>
              <a:rPr lang="en-US" sz="2000" dirty="0"/>
              <a:t>These two images are embedded PDF files. Double-click them to open the PDF to read.</a:t>
            </a:r>
          </a:p>
        </p:txBody>
      </p:sp>
      <p:sp>
        <p:nvSpPr>
          <p:cNvPr id="8" name="Right Arrow 7"/>
          <p:cNvSpPr/>
          <p:nvPr/>
        </p:nvSpPr>
        <p:spPr bwMode="auto">
          <a:xfrm>
            <a:off x="3732212" y="5328796"/>
            <a:ext cx="914400" cy="3810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166452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230F7-901C-CCC2-48BC-61FC8645B78C}"/>
              </a:ext>
            </a:extLst>
          </p:cNvPr>
          <p:cNvSpPr>
            <a:spLocks noGrp="1"/>
          </p:cNvSpPr>
          <p:nvPr>
            <p:ph type="title"/>
          </p:nvPr>
        </p:nvSpPr>
        <p:spPr/>
        <p:txBody>
          <a:bodyPr/>
          <a:lstStyle/>
          <a:p>
            <a:r>
              <a:rPr lang="en-US" dirty="0"/>
              <a:t>Technical Debt in Media</a:t>
            </a:r>
            <a:endParaRPr lang="en-HK" dirty="0"/>
          </a:p>
        </p:txBody>
      </p:sp>
      <p:sp>
        <p:nvSpPr>
          <p:cNvPr id="4" name="Slide Number Placeholder 3">
            <a:extLst>
              <a:ext uri="{FF2B5EF4-FFF2-40B4-BE49-F238E27FC236}">
                <a16:creationId xmlns:a16="http://schemas.microsoft.com/office/drawing/2014/main" id="{3178499E-83C5-104A-EF08-8DF4F9A4B11C}"/>
              </a:ext>
            </a:extLst>
          </p:cNvPr>
          <p:cNvSpPr>
            <a:spLocks noGrp="1"/>
          </p:cNvSpPr>
          <p:nvPr>
            <p:ph type="sldNum" sz="quarter" idx="12"/>
          </p:nvPr>
        </p:nvSpPr>
        <p:spPr/>
        <p:txBody>
          <a:bodyPr/>
          <a:lstStyle/>
          <a:p>
            <a:pPr>
              <a:defRPr/>
            </a:pPr>
            <a:fld id="{63B8F44C-0EDE-4D7D-9086-BD1CF3CE7AF7}" type="slidenum">
              <a:rPr lang="en-US" smtClean="0"/>
              <a:pPr>
                <a:defRPr/>
              </a:pPr>
              <a:t>5</a:t>
            </a:fld>
            <a:endParaRPr lang="en-US"/>
          </a:p>
        </p:txBody>
      </p:sp>
      <p:pic>
        <p:nvPicPr>
          <p:cNvPr id="5" name="Picture 4" descr="A close-up of a text&#10;&#10;Description automatically generated">
            <a:extLst>
              <a:ext uri="{FF2B5EF4-FFF2-40B4-BE49-F238E27FC236}">
                <a16:creationId xmlns:a16="http://schemas.microsoft.com/office/drawing/2014/main" id="{E1EDA345-E7B3-3276-B3BE-166B7CFA5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71" y="1600200"/>
            <a:ext cx="8807903" cy="3568883"/>
          </a:xfrm>
          <a:prstGeom prst="rect">
            <a:avLst/>
          </a:prstGeom>
        </p:spPr>
      </p:pic>
      <p:sp>
        <p:nvSpPr>
          <p:cNvPr id="6" name="Arrow: Right 5">
            <a:extLst>
              <a:ext uri="{FF2B5EF4-FFF2-40B4-BE49-F238E27FC236}">
                <a16:creationId xmlns:a16="http://schemas.microsoft.com/office/drawing/2014/main" id="{7ECE2198-6E89-C71A-38BC-00984D0A4EE9}"/>
              </a:ext>
            </a:extLst>
          </p:cNvPr>
          <p:cNvSpPr/>
          <p:nvPr/>
        </p:nvSpPr>
        <p:spPr bwMode="auto">
          <a:xfrm>
            <a:off x="69850" y="4495800"/>
            <a:ext cx="685800" cy="3810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100549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Dice of Debt:</a:t>
            </a:r>
            <a:br>
              <a:rPr lang="en-US" dirty="0"/>
            </a:br>
            <a:r>
              <a:rPr lang="en-US" dirty="0"/>
              <a:t>Instructions 1-2 out of 4</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The team has </a:t>
            </a:r>
            <a:r>
              <a:rPr lang="en-US" sz="2400" b="1" dirty="0">
                <a:solidFill>
                  <a:srgbClr val="92D050"/>
                </a:solidFill>
              </a:rPr>
              <a:t>12 dice</a:t>
            </a:r>
            <a:r>
              <a:rPr lang="en-US" sz="2400" dirty="0"/>
              <a:t>, representing the team’s capacity. Some of that capacity will be available to create new software value. Technical debt will consume the rest of that capacity.</a:t>
            </a:r>
          </a:p>
          <a:p>
            <a:pPr lvl="1"/>
            <a:r>
              <a:rPr lang="en-US" sz="2000" dirty="0"/>
              <a:t>To start, the team has </a:t>
            </a:r>
            <a:r>
              <a:rPr lang="en-US" sz="2000" b="1" dirty="0">
                <a:solidFill>
                  <a:srgbClr val="92D050"/>
                </a:solidFill>
              </a:rPr>
              <a:t>8 New Value (NV) dice</a:t>
            </a:r>
            <a:r>
              <a:rPr lang="en-US" sz="2000" dirty="0"/>
              <a:t>.</a:t>
            </a:r>
          </a:p>
          <a:p>
            <a:pPr lvl="1"/>
            <a:r>
              <a:rPr lang="en-US" sz="2000" dirty="0"/>
              <a:t>To start, the team has </a:t>
            </a:r>
            <a:r>
              <a:rPr lang="en-US" sz="2000" b="1" dirty="0">
                <a:solidFill>
                  <a:srgbClr val="92D050"/>
                </a:solidFill>
              </a:rPr>
              <a:t>4 Technical Debt (TD) dice</a:t>
            </a:r>
            <a:r>
              <a:rPr lang="en-US" sz="2000" dirty="0"/>
              <a:t>.</a:t>
            </a:r>
          </a:p>
          <a:p>
            <a:pPr marL="457200" indent="-457200">
              <a:buFont typeface="+mj-lt"/>
              <a:buAutoNum type="arabicPeriod"/>
            </a:pPr>
            <a:r>
              <a:rPr lang="en-US" sz="2400" b="1" dirty="0"/>
              <a:t>Every turn </a:t>
            </a:r>
            <a:r>
              <a:rPr lang="en-US" sz="2400" dirty="0"/>
              <a:t>represents a </a:t>
            </a:r>
            <a:r>
              <a:rPr lang="en-US" sz="2400" b="1" dirty="0"/>
              <a:t>sprint</a:t>
            </a:r>
            <a:r>
              <a:rPr lang="en-US" sz="2400" dirty="0"/>
              <a:t>. Each turn, the team rolls dice to determine how much software value they will create.</a:t>
            </a:r>
          </a:p>
          <a:p>
            <a:pPr lvl="1"/>
            <a:r>
              <a:rPr lang="en-US" sz="2000" dirty="0"/>
              <a:t>First, </a:t>
            </a:r>
            <a:r>
              <a:rPr lang="en-US" sz="2000" b="1" dirty="0"/>
              <a:t>roll the NV dice</a:t>
            </a:r>
            <a:r>
              <a:rPr lang="en-US" sz="2000" dirty="0"/>
              <a:t>. Get the total</a:t>
            </a:r>
            <a:r>
              <a:rPr lang="en-US" sz="2000" b="1" dirty="0"/>
              <a:t> </a:t>
            </a:r>
            <a:r>
              <a:rPr lang="en-US" sz="2000" b="1" dirty="0">
                <a:solidFill>
                  <a:srgbClr val="FF0000"/>
                </a:solidFill>
              </a:rPr>
              <a:t>A</a:t>
            </a:r>
            <a:r>
              <a:rPr lang="en-US" sz="2000" b="1" dirty="0"/>
              <a:t> </a:t>
            </a:r>
            <a:r>
              <a:rPr lang="en-US" sz="2000" dirty="0"/>
              <a:t>from all the dice rolled.</a:t>
            </a:r>
          </a:p>
          <a:p>
            <a:pPr lvl="1"/>
            <a:r>
              <a:rPr lang="en-US" sz="2000" dirty="0"/>
              <a:t>Second, </a:t>
            </a:r>
            <a:r>
              <a:rPr lang="en-US" sz="2000" b="1" dirty="0"/>
              <a:t>roll the TD dice</a:t>
            </a:r>
            <a:r>
              <a:rPr lang="en-US" sz="2000" dirty="0"/>
              <a:t>. Get the total </a:t>
            </a:r>
            <a:r>
              <a:rPr lang="en-US" sz="2000" b="1" dirty="0">
                <a:solidFill>
                  <a:srgbClr val="FF0000"/>
                </a:solidFill>
              </a:rPr>
              <a:t>B</a:t>
            </a:r>
            <a:r>
              <a:rPr lang="en-US" sz="2000" dirty="0"/>
              <a:t>.</a:t>
            </a:r>
          </a:p>
          <a:p>
            <a:pPr lvl="1"/>
            <a:r>
              <a:rPr lang="en-US" sz="2000" b="1" dirty="0"/>
              <a:t>Compute A - B, is the </a:t>
            </a:r>
            <a:r>
              <a:rPr lang="en-US" sz="2000" b="1" dirty="0">
                <a:solidFill>
                  <a:srgbClr val="FF0000"/>
                </a:solidFill>
              </a:rPr>
              <a:t>actual amount of value created </a:t>
            </a:r>
            <a:r>
              <a:rPr lang="en-US" sz="2000" b="1" dirty="0"/>
              <a:t>this turn.</a:t>
            </a:r>
          </a:p>
          <a:p>
            <a:pPr marL="0" indent="0">
              <a:buNone/>
            </a:pPr>
            <a:r>
              <a:rPr lang="en-US" sz="2400" dirty="0"/>
              <a:t>[continue…]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50</a:t>
            </a:fld>
            <a:endParaRPr lang="en-US"/>
          </a:p>
        </p:txBody>
      </p:sp>
      <p:sp>
        <p:nvSpPr>
          <p:cNvPr id="5" name="Rectangle 4"/>
          <p:cNvSpPr/>
          <p:nvPr/>
        </p:nvSpPr>
        <p:spPr>
          <a:xfrm>
            <a:off x="6094413" y="2819400"/>
            <a:ext cx="3733800" cy="369332"/>
          </a:xfrm>
          <a:prstGeom prst="rect">
            <a:avLst/>
          </a:prstGeom>
        </p:spPr>
        <p:txBody>
          <a:bodyPr wrap="square">
            <a:spAutoFit/>
          </a:bodyPr>
          <a:lstStyle/>
          <a:p>
            <a:r>
              <a:rPr lang="en-HK" sz="1800" dirty="0">
                <a:hlinkClick r:id="rId2"/>
              </a:rPr>
              <a:t>https://www.random.org/dice/?num=8</a:t>
            </a:r>
            <a:endParaRPr lang="en-HK" sz="1800" dirty="0"/>
          </a:p>
        </p:txBody>
      </p:sp>
      <p:sp>
        <p:nvSpPr>
          <p:cNvPr id="6" name="Rectangle 5"/>
          <p:cNvSpPr/>
          <p:nvPr/>
        </p:nvSpPr>
        <p:spPr>
          <a:xfrm>
            <a:off x="6551612" y="3188732"/>
            <a:ext cx="3694112" cy="338554"/>
          </a:xfrm>
          <a:prstGeom prst="rect">
            <a:avLst/>
          </a:prstGeom>
        </p:spPr>
        <p:txBody>
          <a:bodyPr wrap="square">
            <a:spAutoFit/>
          </a:bodyPr>
          <a:lstStyle/>
          <a:p>
            <a:r>
              <a:rPr lang="en-HK" sz="1600" dirty="0">
                <a:hlinkClick r:id="rId3"/>
              </a:rPr>
              <a:t>https://www.random.org/dice/?num=4</a:t>
            </a:r>
            <a:endParaRPr lang="en-HK" sz="1600" dirty="0"/>
          </a:p>
        </p:txBody>
      </p:sp>
    </p:spTree>
    <p:extLst>
      <p:ext uri="{BB962C8B-B14F-4D97-AF65-F5344CB8AC3E}">
        <p14:creationId xmlns:p14="http://schemas.microsoft.com/office/powerpoint/2010/main" val="278391211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Dice of Debt:</a:t>
            </a:r>
            <a:br>
              <a:rPr lang="en-US" dirty="0"/>
            </a:br>
            <a:r>
              <a:rPr lang="en-US" dirty="0"/>
              <a:t>Instructions 3-4 out of 4</a:t>
            </a:r>
          </a:p>
        </p:txBody>
      </p:sp>
      <p:sp>
        <p:nvSpPr>
          <p:cNvPr id="3" name="Content Placeholder 2"/>
          <p:cNvSpPr>
            <a:spLocks noGrp="1"/>
          </p:cNvSpPr>
          <p:nvPr>
            <p:ph idx="1"/>
          </p:nvPr>
        </p:nvSpPr>
        <p:spPr>
          <a:xfrm>
            <a:off x="412750" y="1676400"/>
            <a:ext cx="9567862" cy="4953000"/>
          </a:xfrm>
        </p:spPr>
        <p:txBody>
          <a:bodyPr/>
          <a:lstStyle/>
          <a:p>
            <a:pPr marL="457200" indent="-457200">
              <a:buFont typeface="+mj-lt"/>
              <a:buAutoNum type="arabicPeriod" startAt="3"/>
            </a:pPr>
            <a:r>
              <a:rPr lang="en-US" sz="2400" b="1" dirty="0"/>
              <a:t>Before rolling the dice, </a:t>
            </a:r>
            <a:r>
              <a:rPr lang="en-US" sz="2400" dirty="0"/>
              <a:t>in</a:t>
            </a:r>
            <a:r>
              <a:rPr lang="en-US" sz="2400" b="1" dirty="0"/>
              <a:t> </a:t>
            </a:r>
            <a:r>
              <a:rPr lang="en-US" sz="2400" dirty="0"/>
              <a:t>each turn, the team can </a:t>
            </a:r>
            <a:r>
              <a:rPr lang="en-US" sz="2400" b="1" dirty="0"/>
              <a:t>decide to invest in measures that will reduce technical debt</a:t>
            </a:r>
            <a:r>
              <a:rPr lang="en-US" sz="2400" dirty="0"/>
              <a:t>. Each measure has a cost, measured in New Value dice that will be unavailable for a number of turns.</a:t>
            </a:r>
          </a:p>
          <a:p>
            <a:pPr lvl="1"/>
            <a:r>
              <a:rPr lang="en-US" sz="2000" b="1" dirty="0"/>
              <a:t>See the next slide for the costs and benefits of the four measures.</a:t>
            </a:r>
          </a:p>
          <a:p>
            <a:pPr lvl="1"/>
            <a:r>
              <a:rPr lang="en-US" sz="2000" dirty="0"/>
              <a:t>Once the team has met the required cost (for example, removing 2 New Value Dice for 3 sprints), the team gets the benefit from the next sprint onwards by getting back the New Value dice invested in the technical debt-reducing measure.</a:t>
            </a:r>
          </a:p>
          <a:p>
            <a:pPr lvl="1"/>
            <a:r>
              <a:rPr lang="en-US" sz="2000" dirty="0"/>
              <a:t>Each measure has a different benefit. Some shift capacity (dice) that used to be spent on technical debt into the New Value pool.</a:t>
            </a:r>
          </a:p>
          <a:p>
            <a:pPr marL="457200" indent="-457200">
              <a:buFont typeface="+mj-lt"/>
              <a:buAutoNum type="arabicPeriod" startAt="3"/>
            </a:pPr>
            <a:r>
              <a:rPr lang="en-US" sz="2400" dirty="0"/>
              <a:t>At the end of 10 turns, total the cumulative value created across all sprints. That’s the team’s final score. The </a:t>
            </a:r>
            <a:r>
              <a:rPr lang="en-US" sz="2400" b="1" dirty="0"/>
              <a:t>tracking sheet </a:t>
            </a:r>
            <a:r>
              <a:rPr lang="en-US" sz="2400" dirty="0"/>
              <a:t>lets you compare your score to a baseline, representing the average score for teams that didn’t invest in any technical debt-reducing measures.</a:t>
            </a:r>
          </a:p>
          <a:p>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51</a:t>
            </a:fld>
            <a:endParaRPr lang="en-US"/>
          </a:p>
        </p:txBody>
      </p:sp>
    </p:spTree>
    <p:extLst>
      <p:ext uri="{BB962C8B-B14F-4D97-AF65-F5344CB8AC3E}">
        <p14:creationId xmlns:p14="http://schemas.microsoft.com/office/powerpoint/2010/main" val="415850722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Dice of Debt: </a:t>
            </a:r>
            <a:br>
              <a:rPr lang="en-US" dirty="0"/>
            </a:br>
            <a:r>
              <a:rPr lang="en-US" dirty="0"/>
              <a:t>Scoring Sheet</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1549568"/>
            <a:ext cx="9036050" cy="4622632"/>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52</a:t>
            </a:fld>
            <a:endParaRPr lang="en-US"/>
          </a:p>
        </p:txBody>
      </p:sp>
      <p:sp>
        <p:nvSpPr>
          <p:cNvPr id="3" name="Rectangle 2"/>
          <p:cNvSpPr/>
          <p:nvPr/>
        </p:nvSpPr>
        <p:spPr>
          <a:xfrm>
            <a:off x="2817812" y="5117068"/>
            <a:ext cx="457200" cy="461665"/>
          </a:xfrm>
          <a:prstGeom prst="rect">
            <a:avLst/>
          </a:prstGeom>
        </p:spPr>
        <p:txBody>
          <a:bodyPr wrap="square">
            <a:spAutoFit/>
          </a:bodyPr>
          <a:lstStyle/>
          <a:p>
            <a:r>
              <a:rPr lang="en-US" sz="2400" b="1" dirty="0">
                <a:solidFill>
                  <a:srgbClr val="0070C0"/>
                </a:solidFill>
              </a:rPr>
              <a:t>A</a:t>
            </a:r>
            <a:endParaRPr lang="en-HK" sz="2400" b="1" dirty="0">
              <a:solidFill>
                <a:srgbClr val="0070C0"/>
              </a:solidFill>
            </a:endParaRPr>
          </a:p>
        </p:txBody>
      </p:sp>
      <p:sp>
        <p:nvSpPr>
          <p:cNvPr id="6" name="Rectangle 5"/>
          <p:cNvSpPr/>
          <p:nvPr/>
        </p:nvSpPr>
        <p:spPr>
          <a:xfrm>
            <a:off x="3122612" y="5334000"/>
            <a:ext cx="457200" cy="461665"/>
          </a:xfrm>
          <a:prstGeom prst="rect">
            <a:avLst/>
          </a:prstGeom>
        </p:spPr>
        <p:txBody>
          <a:bodyPr wrap="square">
            <a:spAutoFit/>
          </a:bodyPr>
          <a:lstStyle/>
          <a:p>
            <a:r>
              <a:rPr lang="en-US" sz="2400" b="1" dirty="0">
                <a:solidFill>
                  <a:srgbClr val="0070C0"/>
                </a:solidFill>
              </a:rPr>
              <a:t>B</a:t>
            </a:r>
            <a:endParaRPr lang="en-HK" sz="2400" b="1" dirty="0">
              <a:solidFill>
                <a:srgbClr val="0070C0"/>
              </a:solidFill>
            </a:endParaRPr>
          </a:p>
        </p:txBody>
      </p:sp>
    </p:spTree>
    <p:extLst>
      <p:ext uri="{BB962C8B-B14F-4D97-AF65-F5344CB8AC3E}">
        <p14:creationId xmlns:p14="http://schemas.microsoft.com/office/powerpoint/2010/main" val="253888789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Dice of Debt: </a:t>
            </a:r>
            <a:br>
              <a:rPr lang="en-US" dirty="0"/>
            </a:br>
            <a:r>
              <a:rPr lang="en-US" dirty="0"/>
              <a:t>Tracking Sheet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53</a:t>
            </a:fld>
            <a:endParaRPr lang="en-US"/>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1663203"/>
            <a:ext cx="9036050" cy="4737597"/>
          </a:xfrm>
        </p:spPr>
      </p:pic>
    </p:spTree>
    <p:extLst>
      <p:ext uri="{BB962C8B-B14F-4D97-AF65-F5344CB8AC3E}">
        <p14:creationId xmlns:p14="http://schemas.microsoft.com/office/powerpoint/2010/main" val="36812246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Play the Game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54</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 y="1447800"/>
            <a:ext cx="9902825" cy="4868926"/>
          </a:xfrm>
          <a:prstGeom prst="rect">
            <a:avLst/>
          </a:prstGeom>
        </p:spPr>
      </p:pic>
      <p:cxnSp>
        <p:nvCxnSpPr>
          <p:cNvPr id="10" name="Straight Arrow Connector 9"/>
          <p:cNvCxnSpPr/>
          <p:nvPr/>
        </p:nvCxnSpPr>
        <p:spPr bwMode="auto">
          <a:xfrm flipV="1">
            <a:off x="7466012" y="3429000"/>
            <a:ext cx="1600200" cy="8382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bwMode="auto">
          <a:xfrm>
            <a:off x="7847012" y="4343400"/>
            <a:ext cx="12192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6223364" y="2379702"/>
            <a:ext cx="1242648" cy="369332"/>
          </a:xfrm>
          <a:prstGeom prst="rect">
            <a:avLst/>
          </a:prstGeom>
          <a:noFill/>
        </p:spPr>
        <p:txBody>
          <a:bodyPr wrap="none" rtlCol="0">
            <a:spAutoFit/>
          </a:bodyPr>
          <a:lstStyle/>
          <a:p>
            <a:r>
              <a:rPr lang="en-HK" sz="1800" dirty="0"/>
              <a:t>Example 1:</a:t>
            </a:r>
          </a:p>
        </p:txBody>
      </p:sp>
      <p:sp>
        <p:nvSpPr>
          <p:cNvPr id="17" name="TextBox 16"/>
          <p:cNvSpPr txBox="1"/>
          <p:nvPr/>
        </p:nvSpPr>
        <p:spPr>
          <a:xfrm>
            <a:off x="6164847" y="4419600"/>
            <a:ext cx="1242648" cy="369332"/>
          </a:xfrm>
          <a:prstGeom prst="rect">
            <a:avLst/>
          </a:prstGeom>
          <a:noFill/>
        </p:spPr>
        <p:txBody>
          <a:bodyPr wrap="none" rtlCol="0">
            <a:spAutoFit/>
          </a:bodyPr>
          <a:lstStyle/>
          <a:p>
            <a:r>
              <a:rPr lang="en-HK" sz="1800" dirty="0"/>
              <a:t>Example 2:</a:t>
            </a:r>
          </a:p>
        </p:txBody>
      </p:sp>
      <p:sp>
        <p:nvSpPr>
          <p:cNvPr id="3" name="TextBox 2">
            <a:extLst>
              <a:ext uri="{FF2B5EF4-FFF2-40B4-BE49-F238E27FC236}">
                <a16:creationId xmlns:a16="http://schemas.microsoft.com/office/drawing/2014/main" id="{0D04295A-7E2C-4F6D-8696-6FF1EBCBEEB4}"/>
              </a:ext>
            </a:extLst>
          </p:cNvPr>
          <p:cNvSpPr txBox="1"/>
          <p:nvPr/>
        </p:nvSpPr>
        <p:spPr>
          <a:xfrm>
            <a:off x="7769324" y="2118092"/>
            <a:ext cx="1828800" cy="523220"/>
          </a:xfrm>
          <a:prstGeom prst="rect">
            <a:avLst/>
          </a:prstGeom>
          <a:noFill/>
        </p:spPr>
        <p:txBody>
          <a:bodyPr wrap="square" rtlCol="0">
            <a:spAutoFit/>
          </a:bodyPr>
          <a:lstStyle/>
          <a:p>
            <a:r>
              <a:rPr lang="en-US" dirty="0"/>
              <a:t>1 + 7 = 8</a:t>
            </a:r>
            <a:endParaRPr lang="en-HK" dirty="0"/>
          </a:p>
        </p:txBody>
      </p:sp>
      <p:cxnSp>
        <p:nvCxnSpPr>
          <p:cNvPr id="7" name="Straight Arrow Connector 6">
            <a:extLst>
              <a:ext uri="{FF2B5EF4-FFF2-40B4-BE49-F238E27FC236}">
                <a16:creationId xmlns:a16="http://schemas.microsoft.com/office/drawing/2014/main" id="{34370307-3F33-44D6-B955-2AAAF4861D76}"/>
              </a:ext>
            </a:extLst>
          </p:cNvPr>
          <p:cNvCxnSpPr/>
          <p:nvPr/>
        </p:nvCxnSpPr>
        <p:spPr bwMode="auto">
          <a:xfrm>
            <a:off x="8456612" y="2564368"/>
            <a:ext cx="609600" cy="483632"/>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C4F1E17-7655-4086-8C56-CEBD025933AB}"/>
              </a:ext>
            </a:extLst>
          </p:cNvPr>
          <p:cNvCxnSpPr>
            <a:cxnSpLocks/>
          </p:cNvCxnSpPr>
          <p:nvPr/>
        </p:nvCxnSpPr>
        <p:spPr bwMode="auto">
          <a:xfrm>
            <a:off x="8075612" y="2564368"/>
            <a:ext cx="990600" cy="75691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557577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548526"/>
            <a:ext cx="9036050" cy="1104900"/>
          </a:xfrm>
        </p:spPr>
        <p:txBody>
          <a:bodyPr/>
          <a:lstStyle/>
          <a:p>
            <a:r>
              <a:rPr lang="en-US" dirty="0"/>
              <a:t>How to Play the Game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55</a:t>
            </a:fld>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 y="253132"/>
            <a:ext cx="9902825" cy="538566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 y="5696188"/>
            <a:ext cx="9902825" cy="476012"/>
          </a:xfrm>
          <a:prstGeom prst="rect">
            <a:avLst/>
          </a:prstGeom>
        </p:spPr>
      </p:pic>
    </p:spTree>
    <p:extLst>
      <p:ext uri="{BB962C8B-B14F-4D97-AF65-F5344CB8AC3E}">
        <p14:creationId xmlns:p14="http://schemas.microsoft.com/office/powerpoint/2010/main" val="359665906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How to Play the Game:</a:t>
            </a:r>
            <a:br>
              <a:rPr lang="en-US" sz="3200" i="1" dirty="0"/>
            </a:br>
            <a:r>
              <a:rPr lang="en-US" dirty="0"/>
              <a:t>Uncertain Outcomes</a:t>
            </a:r>
          </a:p>
        </p:txBody>
      </p:sp>
      <p:sp>
        <p:nvSpPr>
          <p:cNvPr id="3" name="Content Placeholder 2"/>
          <p:cNvSpPr>
            <a:spLocks noGrp="1"/>
          </p:cNvSpPr>
          <p:nvPr>
            <p:ph idx="1"/>
          </p:nvPr>
        </p:nvSpPr>
        <p:spPr/>
        <p:txBody>
          <a:bodyPr/>
          <a:lstStyle/>
          <a:p>
            <a:r>
              <a:rPr lang="en-US" sz="2400" dirty="0"/>
              <a:t>In real world, we could not get precisely the cost and benefit of each practice we adopt in a project.</a:t>
            </a:r>
          </a:p>
          <a:p>
            <a:r>
              <a:rPr lang="en-US" sz="2400" dirty="0"/>
              <a:t>If you wish, change the “to-reducing measure” instead of using these four predefined cost-benefit pairs. </a:t>
            </a:r>
          </a:p>
        </p:txBody>
      </p:sp>
      <p:sp>
        <p:nvSpPr>
          <p:cNvPr id="17" name="TextBox 16"/>
          <p:cNvSpPr txBox="1"/>
          <p:nvPr/>
        </p:nvSpPr>
        <p:spPr>
          <a:xfrm>
            <a:off x="404768" y="3497126"/>
            <a:ext cx="5157569" cy="3208571"/>
          </a:xfrm>
          <a:prstGeom prst="rect">
            <a:avLst/>
          </a:prstGeom>
          <a:noFill/>
        </p:spPr>
        <p:txBody>
          <a:bodyPr wrap="square" rtlCol="0">
            <a:spAutoFit/>
          </a:bodyPr>
          <a:lstStyle/>
          <a:p>
            <a:r>
              <a:rPr lang="en-US" sz="2400" b="1" dirty="0">
                <a:solidFill>
                  <a:srgbClr val="FF0000"/>
                </a:solidFill>
              </a:rPr>
              <a:t>Pre-Game</a:t>
            </a:r>
            <a:r>
              <a:rPr lang="en-US" sz="2400" b="1" dirty="0"/>
              <a:t> Instruction</a:t>
            </a:r>
            <a:r>
              <a:rPr lang="en-US" sz="2400" dirty="0"/>
              <a:t>: </a:t>
            </a:r>
          </a:p>
          <a:p>
            <a:r>
              <a:rPr lang="en-US" sz="2400" dirty="0"/>
              <a:t>1. For each such measure, one student in the team is responsible to change the cost-benefit pair. </a:t>
            </a:r>
          </a:p>
          <a:p>
            <a:endParaRPr lang="en-US" sz="1050" dirty="0"/>
          </a:p>
          <a:p>
            <a:r>
              <a:rPr lang="en-US" sz="2400" dirty="0"/>
              <a:t>2. Keep the change private to that student. When a turn picks a particular to-reducing measure, the cost-benefit pair is revealed to the team. </a:t>
            </a:r>
          </a:p>
        </p:txBody>
      </p:sp>
      <p:pic>
        <p:nvPicPr>
          <p:cNvPr id="18" name="Picture 1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030" y="4362846"/>
            <a:ext cx="4432795" cy="1365748"/>
          </a:xfrm>
          <a:prstGeom prst="rect">
            <a:avLst/>
          </a:prstGeom>
        </p:spPr>
      </p:pic>
      <p:sp>
        <p:nvSpPr>
          <p:cNvPr id="19" name="Oval 18"/>
          <p:cNvSpPr/>
          <p:nvPr/>
        </p:nvSpPr>
        <p:spPr bwMode="auto">
          <a:xfrm>
            <a:off x="7028945" y="4904594"/>
            <a:ext cx="152400" cy="223581"/>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7074982" y="5558132"/>
            <a:ext cx="152400" cy="223581"/>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Oval 20"/>
          <p:cNvSpPr/>
          <p:nvPr/>
        </p:nvSpPr>
        <p:spPr bwMode="auto">
          <a:xfrm>
            <a:off x="6571745" y="5558132"/>
            <a:ext cx="152400" cy="223581"/>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4" name="Straight Arrow Connector 23"/>
          <p:cNvCxnSpPr/>
          <p:nvPr/>
        </p:nvCxnSpPr>
        <p:spPr bwMode="auto">
          <a:xfrm flipV="1">
            <a:off x="4704039" y="5060208"/>
            <a:ext cx="2320915" cy="372767"/>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pic>
        <p:nvPicPr>
          <p:cNvPr id="25" name="Content Placeholder 4" descr="Screen Clipping"/>
          <p:cNvPicPr>
            <a:picLocks noChangeAspect="1"/>
          </p:cNvPicPr>
          <p:nvPr/>
        </p:nvPicPr>
        <p:blipFill rotWithShape="1">
          <a:blip r:embed="rId3">
            <a:extLst>
              <a:ext uri="{28A0092B-C50C-407E-A947-70E740481C1C}">
                <a14:useLocalDpi xmlns:a14="http://schemas.microsoft.com/office/drawing/2010/main" val="0"/>
              </a:ext>
            </a:extLst>
          </a:blip>
          <a:srcRect l="10963" t="46156" r="49402" b="44855"/>
          <a:stretch/>
        </p:blipFill>
        <p:spPr bwMode="auto">
          <a:xfrm>
            <a:off x="5897855" y="3406702"/>
            <a:ext cx="3961700" cy="45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5437962" y="5818975"/>
            <a:ext cx="4334841"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Change to 2, 2, 4 instead of the predefined 1, 1, 2?</a:t>
            </a:r>
          </a:p>
        </p:txBody>
      </p:sp>
      <p:cxnSp>
        <p:nvCxnSpPr>
          <p:cNvPr id="28" name="Straight Arrow Connector 27"/>
          <p:cNvCxnSpPr>
            <a:endCxn id="25" idx="1"/>
          </p:cNvCxnSpPr>
          <p:nvPr/>
        </p:nvCxnSpPr>
        <p:spPr bwMode="auto">
          <a:xfrm>
            <a:off x="2817812" y="3265552"/>
            <a:ext cx="3080043" cy="370977"/>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822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21"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br>
              <a:rPr lang="en-US" dirty="0"/>
            </a:br>
            <a:r>
              <a:rPr lang="en-US" dirty="0"/>
              <a:t>State of the Practices in Managing Technical Debt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57</a:t>
            </a:fld>
            <a:endParaRPr lang="en-US"/>
          </a:p>
        </p:txBody>
      </p:sp>
    </p:spTree>
    <p:extLst>
      <p:ext uri="{BB962C8B-B14F-4D97-AF65-F5344CB8AC3E}">
        <p14:creationId xmlns:p14="http://schemas.microsoft.com/office/powerpoint/2010/main" val="353432571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796462" cy="1104900"/>
          </a:xfrm>
        </p:spPr>
        <p:txBody>
          <a:bodyPr/>
          <a:lstStyle/>
          <a:p>
            <a:r>
              <a:rPr lang="en-US" dirty="0"/>
              <a:t>Managing Technical Debts in Practice</a:t>
            </a:r>
          </a:p>
        </p:txBody>
      </p:sp>
      <p:sp>
        <p:nvSpPr>
          <p:cNvPr id="3" name="Content Placeholder 2"/>
          <p:cNvSpPr>
            <a:spLocks noGrp="1"/>
          </p:cNvSpPr>
          <p:nvPr>
            <p:ph idx="1"/>
          </p:nvPr>
        </p:nvSpPr>
        <p:spPr>
          <a:xfrm>
            <a:off x="412749" y="1497374"/>
            <a:ext cx="8958263" cy="4953000"/>
          </a:xfrm>
        </p:spPr>
        <p:txBody>
          <a:bodyPr/>
          <a:lstStyle/>
          <a:p>
            <a:r>
              <a:rPr lang="en-US" sz="2400" dirty="0"/>
              <a:t>Although most developers may have expressed a desire for better ways of doing all these things, and yet they did not do it.</a:t>
            </a:r>
          </a:p>
          <a:p>
            <a:r>
              <a:rPr lang="en-US" sz="2400" dirty="0"/>
              <a:t>Strategies in workplaces (from a survey [5] on 26 companies)</a:t>
            </a:r>
          </a:p>
          <a:p>
            <a:pPr marL="969963" lvl="1" indent="-457200">
              <a:buFont typeface="+mj-lt"/>
              <a:buAutoNum type="arabicPeriod"/>
            </a:pPr>
            <a:r>
              <a:rPr lang="en-US" sz="2400" dirty="0"/>
              <a:t>Do nothing—“if it </a:t>
            </a:r>
            <a:r>
              <a:rPr lang="en-US" sz="2400" dirty="0" err="1"/>
              <a:t>ain’t</a:t>
            </a:r>
            <a:r>
              <a:rPr lang="en-US" sz="2400" dirty="0"/>
              <a:t> broke, don’t fix it”—because the debt might not ever become visible to the customer.</a:t>
            </a:r>
          </a:p>
          <a:p>
            <a:pPr marL="969963" lvl="1" indent="-457200">
              <a:buFont typeface="+mj-lt"/>
              <a:buAutoNum type="arabicPeriod"/>
            </a:pPr>
            <a:r>
              <a:rPr lang="en-US" sz="2400" dirty="0"/>
              <a:t>Use a risk management approach to evaluating and prioritizing technical debt’s cost and value. E.g., allocate 5 to 10 percent of each release cycle to addressing technical debt.</a:t>
            </a:r>
          </a:p>
          <a:p>
            <a:pPr marL="969963" lvl="1" indent="-457200">
              <a:buFont typeface="+mj-lt"/>
              <a:buAutoNum type="arabicPeriod"/>
            </a:pPr>
            <a:r>
              <a:rPr lang="en-US" sz="2400" dirty="0"/>
              <a:t>Manage the expectations of customers and nontechnical stakeholders by making them equal partners and facilitating open dialogue about the debt’s implications.</a:t>
            </a:r>
          </a:p>
          <a:p>
            <a:pPr marL="969963" lvl="1" indent="-457200">
              <a:buFont typeface="+mj-lt"/>
              <a:buAutoNum type="arabicPeriod"/>
            </a:pPr>
            <a:r>
              <a:rPr lang="en-US" sz="2400" dirty="0"/>
              <a:t>Conduct audits with the development team to make technical debt visible and explicit; track it using a backlog/task board.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58</a:t>
            </a:fld>
            <a:endParaRPr lang="en-US"/>
          </a:p>
        </p:txBody>
      </p:sp>
    </p:spTree>
    <p:extLst>
      <p:ext uri="{BB962C8B-B14F-4D97-AF65-F5344CB8AC3E}">
        <p14:creationId xmlns:p14="http://schemas.microsoft.com/office/powerpoint/2010/main" val="91765076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948862" cy="1104900"/>
          </a:xfrm>
        </p:spPr>
        <p:txBody>
          <a:bodyPr/>
          <a:lstStyle/>
          <a:p>
            <a:r>
              <a:rPr lang="en-US" sz="4000" dirty="0"/>
              <a:t>Managing Technical Debts in Practice [7]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1" y="1676400"/>
            <a:ext cx="9556163" cy="4114800"/>
          </a:xfrm>
          <a:prstGeom prst="rect">
            <a:avLst/>
          </a:prstGeom>
        </p:spPr>
      </p:pic>
      <p:sp>
        <p:nvSpPr>
          <p:cNvPr id="6" name="TextBox 5"/>
          <p:cNvSpPr txBox="1"/>
          <p:nvPr/>
        </p:nvSpPr>
        <p:spPr>
          <a:xfrm>
            <a:off x="531812" y="5708302"/>
            <a:ext cx="8763000" cy="830997"/>
          </a:xfrm>
          <a:prstGeom prst="rect">
            <a:avLst/>
          </a:prstGeom>
          <a:noFill/>
        </p:spPr>
        <p:txBody>
          <a:bodyPr wrap="square" rtlCol="0">
            <a:spAutoFit/>
          </a:bodyPr>
          <a:lstStyle/>
          <a:p>
            <a:r>
              <a:rPr lang="en-US" sz="2400" dirty="0"/>
              <a:t>A survey [7] conducted in 2017: 226 participants from 15 large organizations with different roles (developers, architects, managers)</a:t>
            </a:r>
          </a:p>
        </p:txBody>
      </p:sp>
      <p:cxnSp>
        <p:nvCxnSpPr>
          <p:cNvPr id="8" name="Straight Arrow Connector 7"/>
          <p:cNvCxnSpPr/>
          <p:nvPr/>
        </p:nvCxnSpPr>
        <p:spPr bwMode="auto">
          <a:xfrm>
            <a:off x="1674812" y="2667000"/>
            <a:ext cx="3733800" cy="0"/>
          </a:xfrm>
          <a:prstGeom prst="straightConnector1">
            <a:avLst/>
          </a:prstGeom>
          <a:ln w="57150">
            <a:solidFill>
              <a:srgbClr val="92D050"/>
            </a:solidFill>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979612" y="2590800"/>
            <a:ext cx="1887183" cy="523220"/>
          </a:xfrm>
          <a:prstGeom prst="rect">
            <a:avLst/>
          </a:prstGeom>
          <a:noFill/>
          <a:ln>
            <a:noFill/>
          </a:ln>
        </p:spPr>
        <p:txBody>
          <a:bodyPr wrap="none" rtlCol="0">
            <a:spAutoFit/>
          </a:bodyPr>
          <a:lstStyle/>
          <a:p>
            <a:r>
              <a:rPr lang="en-HK" dirty="0">
                <a:solidFill>
                  <a:srgbClr val="92D050"/>
                </a:solidFill>
              </a:rPr>
              <a:t>We are here</a:t>
            </a:r>
          </a:p>
        </p:txBody>
      </p:sp>
    </p:spTree>
    <p:extLst>
      <p:ext uri="{BB962C8B-B14F-4D97-AF65-F5344CB8AC3E}">
        <p14:creationId xmlns:p14="http://schemas.microsoft.com/office/powerpoint/2010/main" val="97632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0D1AFA46-F09D-0119-5DAD-6D29323A5E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597" y="1447801"/>
            <a:ext cx="5089523" cy="1929978"/>
          </a:xfrm>
        </p:spPr>
      </p:pic>
      <p:pic>
        <p:nvPicPr>
          <p:cNvPr id="8" name="Picture 7" descr="Text&#10;&#10;Description automatically generated">
            <a:extLst>
              <a:ext uri="{FF2B5EF4-FFF2-40B4-BE49-F238E27FC236}">
                <a16:creationId xmlns:a16="http://schemas.microsoft.com/office/drawing/2014/main" id="{AC9B275E-98B0-F9D6-0FD7-F6C6D04D7E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6612" y="2667000"/>
            <a:ext cx="3341069" cy="4272634"/>
          </a:xfrm>
          <a:prstGeom prst="rect">
            <a:avLst/>
          </a:prstGeom>
        </p:spPr>
      </p:pic>
      <p:sp>
        <p:nvSpPr>
          <p:cNvPr id="2" name="Title 1">
            <a:extLst>
              <a:ext uri="{FF2B5EF4-FFF2-40B4-BE49-F238E27FC236}">
                <a16:creationId xmlns:a16="http://schemas.microsoft.com/office/drawing/2014/main" id="{0FDC21DA-5AF8-E9A5-B738-A9543763E59F}"/>
              </a:ext>
            </a:extLst>
          </p:cNvPr>
          <p:cNvSpPr>
            <a:spLocks noGrp="1"/>
          </p:cNvSpPr>
          <p:nvPr>
            <p:ph type="title"/>
          </p:nvPr>
        </p:nvSpPr>
        <p:spPr/>
        <p:txBody>
          <a:bodyPr/>
          <a:lstStyle/>
          <a:p>
            <a:r>
              <a:rPr lang="en-US" dirty="0"/>
              <a:t>Technical Debt in Media</a:t>
            </a:r>
            <a:endParaRPr lang="en-HK" dirty="0"/>
          </a:p>
        </p:txBody>
      </p:sp>
      <p:sp>
        <p:nvSpPr>
          <p:cNvPr id="4" name="Slide Number Placeholder 3">
            <a:extLst>
              <a:ext uri="{FF2B5EF4-FFF2-40B4-BE49-F238E27FC236}">
                <a16:creationId xmlns:a16="http://schemas.microsoft.com/office/drawing/2014/main" id="{7C90A51F-203E-4960-118E-3FA69D2B7346}"/>
              </a:ext>
            </a:extLst>
          </p:cNvPr>
          <p:cNvSpPr>
            <a:spLocks noGrp="1"/>
          </p:cNvSpPr>
          <p:nvPr>
            <p:ph type="sldNum" sz="quarter" idx="12"/>
          </p:nvPr>
        </p:nvSpPr>
        <p:spPr/>
        <p:txBody>
          <a:bodyPr/>
          <a:lstStyle/>
          <a:p>
            <a:pPr>
              <a:defRPr/>
            </a:pPr>
            <a:fld id="{63B8F44C-0EDE-4D7D-9086-BD1CF3CE7AF7}" type="slidenum">
              <a:rPr lang="en-US" smtClean="0"/>
              <a:pPr>
                <a:defRPr/>
              </a:pPr>
              <a:t>6</a:t>
            </a:fld>
            <a:endParaRPr lang="en-US"/>
          </a:p>
        </p:txBody>
      </p:sp>
      <p:pic>
        <p:nvPicPr>
          <p:cNvPr id="10" name="Picture 9" descr="Graphical user interface, text, email&#10;&#10;Description automatically generated">
            <a:extLst>
              <a:ext uri="{FF2B5EF4-FFF2-40B4-BE49-F238E27FC236}">
                <a16:creationId xmlns:a16="http://schemas.microsoft.com/office/drawing/2014/main" id="{62E6ADC8-E410-F700-D843-74921454DB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49" y="3511168"/>
            <a:ext cx="4494975" cy="2883033"/>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5645051F-8F18-B49F-099A-3549780E4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5734" y="76200"/>
            <a:ext cx="2881718" cy="4114800"/>
          </a:xfrm>
          <a:prstGeom prst="rect">
            <a:avLst/>
          </a:prstGeom>
        </p:spPr>
      </p:pic>
    </p:spTree>
    <p:extLst>
      <p:ext uri="{BB962C8B-B14F-4D97-AF65-F5344CB8AC3E}">
        <p14:creationId xmlns:p14="http://schemas.microsoft.com/office/powerpoint/2010/main" val="205456177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49" y="266700"/>
            <a:ext cx="9490075" cy="1104900"/>
          </a:xfrm>
        </p:spPr>
        <p:txBody>
          <a:bodyPr/>
          <a:lstStyle/>
          <a:p>
            <a:r>
              <a:rPr lang="en-US" sz="4000" dirty="0"/>
              <a:t>Managing Technical Debts in Practice [7]</a:t>
            </a:r>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637" y="2209874"/>
            <a:ext cx="4448796" cy="2476846"/>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60</a:t>
            </a:fld>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12" y="1676400"/>
            <a:ext cx="4477375" cy="3010320"/>
          </a:xfrm>
          <a:prstGeom prst="rect">
            <a:avLst/>
          </a:prstGeom>
        </p:spPr>
      </p:pic>
      <p:sp>
        <p:nvSpPr>
          <p:cNvPr id="10" name="TextBox 9"/>
          <p:cNvSpPr txBox="1"/>
          <p:nvPr/>
        </p:nvSpPr>
        <p:spPr>
          <a:xfrm>
            <a:off x="526973" y="5105400"/>
            <a:ext cx="8646919" cy="523220"/>
          </a:xfrm>
          <a:prstGeom prst="rect">
            <a:avLst/>
          </a:prstGeom>
          <a:noFill/>
        </p:spPr>
        <p:txBody>
          <a:bodyPr wrap="none" rtlCol="0">
            <a:spAutoFit/>
          </a:bodyPr>
          <a:lstStyle/>
          <a:p>
            <a:r>
              <a:rPr lang="en-US" dirty="0"/>
              <a:t>See the next slide for the qualitative analysis on these tools</a:t>
            </a:r>
          </a:p>
        </p:txBody>
      </p:sp>
      <p:sp>
        <p:nvSpPr>
          <p:cNvPr id="3" name="Arrow: Down 2">
            <a:extLst>
              <a:ext uri="{FF2B5EF4-FFF2-40B4-BE49-F238E27FC236}">
                <a16:creationId xmlns:a16="http://schemas.microsoft.com/office/drawing/2014/main" id="{A876B65D-BEC3-45A7-9E00-1118F9648B2E}"/>
              </a:ext>
            </a:extLst>
          </p:cNvPr>
          <p:cNvSpPr/>
          <p:nvPr/>
        </p:nvSpPr>
        <p:spPr bwMode="auto">
          <a:xfrm>
            <a:off x="2360612" y="1828800"/>
            <a:ext cx="457200" cy="533400"/>
          </a:xfrm>
          <a:prstGeom prst="down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Arrow: Down 8">
            <a:extLst>
              <a:ext uri="{FF2B5EF4-FFF2-40B4-BE49-F238E27FC236}">
                <a16:creationId xmlns:a16="http://schemas.microsoft.com/office/drawing/2014/main" id="{618EFDA4-E9C5-4300-B463-55BD0B66B490}"/>
              </a:ext>
            </a:extLst>
          </p:cNvPr>
          <p:cNvSpPr/>
          <p:nvPr/>
        </p:nvSpPr>
        <p:spPr bwMode="auto">
          <a:xfrm>
            <a:off x="6986587" y="1878040"/>
            <a:ext cx="457200" cy="533400"/>
          </a:xfrm>
          <a:prstGeom prst="down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4EBC74FF-B9C6-40F3-A6EE-AE5BC4F36724}"/>
              </a:ext>
            </a:extLst>
          </p:cNvPr>
          <p:cNvSpPr txBox="1"/>
          <p:nvPr/>
        </p:nvSpPr>
        <p:spPr>
          <a:xfrm>
            <a:off x="1969427" y="1338590"/>
            <a:ext cx="1220206" cy="523220"/>
          </a:xfrm>
          <a:prstGeom prst="rect">
            <a:avLst/>
          </a:prstGeom>
          <a:noFill/>
        </p:spPr>
        <p:txBody>
          <a:bodyPr wrap="none" rtlCol="0">
            <a:spAutoFit/>
          </a:bodyPr>
          <a:lstStyle/>
          <a:p>
            <a:r>
              <a:rPr lang="en-US" dirty="0"/>
              <a:t>highest</a:t>
            </a:r>
          </a:p>
        </p:txBody>
      </p:sp>
      <p:sp>
        <p:nvSpPr>
          <p:cNvPr id="11" name="TextBox 10">
            <a:extLst>
              <a:ext uri="{FF2B5EF4-FFF2-40B4-BE49-F238E27FC236}">
                <a16:creationId xmlns:a16="http://schemas.microsoft.com/office/drawing/2014/main" id="{9CCF52BF-6092-40D2-8F47-ED9B2498E6C3}"/>
              </a:ext>
            </a:extLst>
          </p:cNvPr>
          <p:cNvSpPr txBox="1"/>
          <p:nvPr/>
        </p:nvSpPr>
        <p:spPr>
          <a:xfrm>
            <a:off x="6627812" y="1311630"/>
            <a:ext cx="1120820" cy="523220"/>
          </a:xfrm>
          <a:prstGeom prst="rect">
            <a:avLst/>
          </a:prstGeom>
          <a:noFill/>
        </p:spPr>
        <p:txBody>
          <a:bodyPr wrap="none" rtlCol="0">
            <a:spAutoFit/>
          </a:bodyPr>
          <a:lstStyle/>
          <a:p>
            <a:r>
              <a:rPr lang="en-US" dirty="0"/>
              <a:t>lowest</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7055640" y="3024720"/>
              <a:ext cx="309960" cy="611640"/>
            </p14:xfrm>
          </p:contentPart>
        </mc:Choice>
        <mc:Fallback xmlns="">
          <p:pic>
            <p:nvPicPr>
              <p:cNvPr id="6" name="Ink 5"/>
              <p:cNvPicPr/>
              <p:nvPr/>
            </p:nvPicPr>
            <p:blipFill>
              <a:blip r:embed="rId5"/>
              <a:stretch>
                <a:fillRect/>
              </a:stretch>
            </p:blipFill>
            <p:spPr>
              <a:xfrm>
                <a:off x="7046280" y="3015360"/>
                <a:ext cx="328680" cy="630360"/>
              </a:xfrm>
              <a:prstGeom prst="rect">
                <a:avLst/>
              </a:prstGeom>
            </p:spPr>
          </p:pic>
        </mc:Fallback>
      </mc:AlternateContent>
    </p:spTree>
    <p:extLst>
      <p:ext uri="{BB962C8B-B14F-4D97-AF65-F5344CB8AC3E}">
        <p14:creationId xmlns:p14="http://schemas.microsoft.com/office/powerpoint/2010/main" val="66418046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49" y="266700"/>
            <a:ext cx="9490075" cy="1104900"/>
          </a:xfrm>
        </p:spPr>
        <p:txBody>
          <a:bodyPr/>
          <a:lstStyle/>
          <a:p>
            <a:r>
              <a:rPr lang="en-US" sz="4000" dirty="0"/>
              <a:t>Managing Technical Debts in Practice [7]</a:t>
            </a:r>
          </a:p>
        </p:txBody>
      </p:sp>
      <p:sp>
        <p:nvSpPr>
          <p:cNvPr id="3" name="Content Placeholder 2"/>
          <p:cNvSpPr>
            <a:spLocks noGrp="1"/>
          </p:cNvSpPr>
          <p:nvPr>
            <p:ph idx="1"/>
          </p:nvPr>
        </p:nvSpPr>
        <p:spPr>
          <a:xfrm>
            <a:off x="412749" y="1447800"/>
            <a:ext cx="9415463" cy="4953000"/>
          </a:xfrm>
        </p:spPr>
        <p:txBody>
          <a:bodyPr/>
          <a:lstStyle/>
          <a:p>
            <a:r>
              <a:rPr lang="en-US" sz="1800" b="1" dirty="0">
                <a:solidFill>
                  <a:srgbClr val="92D050"/>
                </a:solidFill>
              </a:rPr>
              <a:t>[Effective] Backlogs, static analyzers and “lint” programs </a:t>
            </a:r>
            <a:r>
              <a:rPr lang="en-US" sz="1800" dirty="0"/>
              <a:t>all </a:t>
            </a:r>
            <a:r>
              <a:rPr lang="en-US" sz="1800" b="1" dirty="0"/>
              <a:t>increase the tracking level</a:t>
            </a:r>
            <a:r>
              <a:rPr lang="en-US" sz="1800" dirty="0"/>
              <a:t>, but we cannot see a big difference (although static code analyzers seem to contribute better to the participants’ awareness). They are also the ones with the </a:t>
            </a:r>
            <a:r>
              <a:rPr lang="en-US" sz="1800" b="1" dirty="0">
                <a:solidFill>
                  <a:srgbClr val="92D050"/>
                </a:solidFill>
              </a:rPr>
              <a:t>least overhead</a:t>
            </a:r>
            <a:r>
              <a:rPr lang="en-US" sz="1800" dirty="0"/>
              <a:t>. They therefore seem to be considered the </a:t>
            </a:r>
            <a:r>
              <a:rPr lang="en-US" sz="1800" b="1" dirty="0">
                <a:solidFill>
                  <a:srgbClr val="92D050"/>
                </a:solidFill>
              </a:rPr>
              <a:t>best practices </a:t>
            </a:r>
            <a:r>
              <a:rPr lang="en-US" sz="1800" dirty="0"/>
              <a:t>at the moment </a:t>
            </a:r>
            <a:r>
              <a:rPr lang="en-US" sz="1800" b="1" dirty="0">
                <a:solidFill>
                  <a:srgbClr val="92D050"/>
                </a:solidFill>
              </a:rPr>
              <a:t>to track TD</a:t>
            </a:r>
            <a:r>
              <a:rPr lang="en-US" sz="1800" dirty="0"/>
              <a:t>.</a:t>
            </a:r>
          </a:p>
          <a:p>
            <a:pPr lvl="1"/>
            <a:r>
              <a:rPr lang="en-US" sz="1600" b="1" dirty="0">
                <a:solidFill>
                  <a:srgbClr val="92D050"/>
                </a:solidFill>
              </a:rPr>
              <a:t>[Effective] </a:t>
            </a:r>
            <a:r>
              <a:rPr lang="en-US" sz="1600" b="1" dirty="0">
                <a:solidFill>
                  <a:schemeClr val="bg2"/>
                </a:solidFill>
              </a:rPr>
              <a:t>Backlogs</a:t>
            </a:r>
            <a:r>
              <a:rPr lang="en-US" sz="1600" b="1" dirty="0">
                <a:solidFill>
                  <a:srgbClr val="92D050"/>
                </a:solidFill>
              </a:rPr>
              <a:t> are the most used tool </a:t>
            </a:r>
            <a:r>
              <a:rPr lang="en-US" sz="1600" dirty="0"/>
              <a:t>among the participants. In particular, the most used backlog tools are Jira, </a:t>
            </a:r>
            <a:r>
              <a:rPr lang="en-US" sz="1600" dirty="0" err="1"/>
              <a:t>Hansoft</a:t>
            </a:r>
            <a:r>
              <a:rPr lang="en-US" sz="1600" dirty="0"/>
              <a:t>, and Excel.</a:t>
            </a:r>
          </a:p>
          <a:p>
            <a:r>
              <a:rPr lang="en-US" sz="1800" b="1" dirty="0">
                <a:solidFill>
                  <a:srgbClr val="00B0F0"/>
                </a:solidFill>
              </a:rPr>
              <a:t>[Ineffective] Comments</a:t>
            </a:r>
            <a:r>
              <a:rPr lang="en-US" sz="1800" dirty="0">
                <a:solidFill>
                  <a:srgbClr val="00B0F0"/>
                </a:solidFill>
              </a:rPr>
              <a:t> </a:t>
            </a:r>
            <a:r>
              <a:rPr lang="en-US" sz="1800" dirty="0"/>
              <a:t>in the code help awareness, but they are </a:t>
            </a:r>
            <a:r>
              <a:rPr lang="en-US" sz="1800" b="1" dirty="0">
                <a:solidFill>
                  <a:srgbClr val="00B0F0"/>
                </a:solidFill>
              </a:rPr>
              <a:t>not considered tracking</a:t>
            </a:r>
            <a:r>
              <a:rPr lang="en-US" sz="1800" dirty="0"/>
              <a:t>, and they are used by just 1% of the respondents. This is probably because they are not used in a document that can be monitored by the team outside the code.</a:t>
            </a:r>
          </a:p>
          <a:p>
            <a:r>
              <a:rPr lang="en-US" sz="1800" b="1" dirty="0">
                <a:solidFill>
                  <a:srgbClr val="00B0F0"/>
                </a:solidFill>
              </a:rPr>
              <a:t>[Ineffective] Documentation</a:t>
            </a:r>
            <a:r>
              <a:rPr lang="en-US" sz="1800" dirty="0">
                <a:solidFill>
                  <a:srgbClr val="00B0F0"/>
                </a:solidFill>
              </a:rPr>
              <a:t> </a:t>
            </a:r>
            <a:r>
              <a:rPr lang="en-US" sz="1800" dirty="0"/>
              <a:t>increases TD awareness, but it is </a:t>
            </a:r>
            <a:r>
              <a:rPr lang="en-US" sz="1800" b="1" dirty="0"/>
              <a:t>not considered as a high level of tracking</a:t>
            </a:r>
            <a:r>
              <a:rPr lang="en-US" sz="1800" dirty="0"/>
              <a:t>, and it has the </a:t>
            </a:r>
            <a:r>
              <a:rPr lang="en-US" sz="1800" b="1" dirty="0">
                <a:solidFill>
                  <a:srgbClr val="00B0F0"/>
                </a:solidFill>
              </a:rPr>
              <a:t>highest overhead</a:t>
            </a:r>
            <a:r>
              <a:rPr lang="en-US" sz="1800" dirty="0"/>
              <a:t>. The main tools used here were Microsoft Excel or Word. We can infer that this practice is </a:t>
            </a:r>
            <a:r>
              <a:rPr lang="en-US" sz="1800" b="1" dirty="0">
                <a:solidFill>
                  <a:srgbClr val="0070C0"/>
                </a:solidFill>
              </a:rPr>
              <a:t>not recommendable </a:t>
            </a:r>
            <a:r>
              <a:rPr lang="en-US" sz="1800" dirty="0"/>
              <a:t>in comparison with the other ones.</a:t>
            </a:r>
          </a:p>
          <a:p>
            <a:r>
              <a:rPr lang="en-US" sz="1800" b="1" dirty="0">
                <a:solidFill>
                  <a:srgbClr val="00B0F0"/>
                </a:solidFill>
              </a:rPr>
              <a:t>[Ineffective] </a:t>
            </a:r>
            <a:r>
              <a:rPr lang="en-US" sz="1800" dirty="0"/>
              <a:t>Using a </a:t>
            </a:r>
            <a:r>
              <a:rPr lang="en-US" sz="1800" b="1" dirty="0">
                <a:solidFill>
                  <a:srgbClr val="00B0F0"/>
                </a:solidFill>
              </a:rPr>
              <a:t>bug system </a:t>
            </a:r>
            <a:r>
              <a:rPr lang="en-US" sz="1800" dirty="0"/>
              <a:t>for tracking TD is not considered as contributing to a better level of awareness or tracking compared to the other techniques, and it has a slightly higher overhead. We would infer that this is also</a:t>
            </a:r>
            <a:r>
              <a:rPr lang="en-US" sz="1800" b="1" dirty="0"/>
              <a:t> </a:t>
            </a:r>
            <a:r>
              <a:rPr lang="en-US" sz="1800" b="1" dirty="0">
                <a:solidFill>
                  <a:srgbClr val="00B0F0"/>
                </a:solidFill>
              </a:rPr>
              <a:t>not the best way </a:t>
            </a:r>
            <a:r>
              <a:rPr lang="en-US" sz="1800" b="1" dirty="0"/>
              <a:t>of tracking TD</a:t>
            </a:r>
            <a:r>
              <a:rPr lang="en-US" sz="1800" dirty="0"/>
              <a:t>.</a:t>
            </a:r>
          </a:p>
          <a:p>
            <a:r>
              <a:rPr lang="en-US" sz="1800" b="1" dirty="0">
                <a:solidFill>
                  <a:srgbClr val="00B0F0"/>
                </a:solidFill>
              </a:rPr>
              <a:t>[Ineffective] Test coverage </a:t>
            </a:r>
            <a:r>
              <a:rPr lang="en-US" sz="1800" b="1" dirty="0"/>
              <a:t>does </a:t>
            </a:r>
            <a:r>
              <a:rPr lang="en-US" sz="1800" b="1" dirty="0">
                <a:solidFill>
                  <a:srgbClr val="00B0F0"/>
                </a:solidFill>
              </a:rPr>
              <a:t>not</a:t>
            </a:r>
            <a:r>
              <a:rPr lang="en-US" sz="1800" dirty="0">
                <a:solidFill>
                  <a:srgbClr val="00B0F0"/>
                </a:solidFill>
              </a:rPr>
              <a:t> </a:t>
            </a:r>
            <a:r>
              <a:rPr lang="en-US" sz="1800" dirty="0"/>
              <a:t>seem to </a:t>
            </a:r>
            <a:r>
              <a:rPr lang="en-US" sz="1800" b="1" dirty="0">
                <a:solidFill>
                  <a:srgbClr val="00B0F0"/>
                </a:solidFill>
              </a:rPr>
              <a:t>contribute</a:t>
            </a:r>
            <a:r>
              <a:rPr lang="en-US" sz="1800" dirty="0">
                <a:solidFill>
                  <a:srgbClr val="00B0F0"/>
                </a:solidFill>
              </a:rPr>
              <a:t> </a:t>
            </a:r>
            <a:r>
              <a:rPr lang="en-US" sz="1800" dirty="0"/>
              <a:t>too much </a:t>
            </a:r>
            <a:r>
              <a:rPr lang="en-US" sz="1800" b="1" dirty="0">
                <a:solidFill>
                  <a:srgbClr val="00B0F0"/>
                </a:solidFill>
              </a:rPr>
              <a:t>to</a:t>
            </a:r>
            <a:r>
              <a:rPr lang="en-US" sz="1800" b="1" dirty="0"/>
              <a:t> the awareness and </a:t>
            </a:r>
            <a:r>
              <a:rPr lang="en-US" sz="1800" b="1" dirty="0">
                <a:solidFill>
                  <a:srgbClr val="00B0F0"/>
                </a:solidFill>
              </a:rPr>
              <a:t>tracking</a:t>
            </a:r>
            <a:r>
              <a:rPr lang="en-US" sz="1800" b="1" dirty="0"/>
              <a:t> level</a:t>
            </a:r>
            <a:r>
              <a:rPr lang="en-US" sz="1800" dirty="0"/>
              <a:t>, although it does not involve much overhead. This might be because test coverage is related to only a small part of TD.</a:t>
            </a:r>
          </a:p>
          <a:p>
            <a:pPr marL="0" indent="0">
              <a:buNone/>
            </a:pPr>
            <a:endParaRPr lang="en-US" sz="1800" dirty="0"/>
          </a:p>
        </p:txBody>
      </p:sp>
    </p:spTree>
    <p:extLst>
      <p:ext uri="{BB962C8B-B14F-4D97-AF65-F5344CB8AC3E}">
        <p14:creationId xmlns:p14="http://schemas.microsoft.com/office/powerpoint/2010/main" val="332714135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0412A-E3A3-0FFD-786F-B3D2003C64D0}"/>
              </a:ext>
            </a:extLst>
          </p:cNvPr>
          <p:cNvSpPr>
            <a:spLocks noGrp="1"/>
          </p:cNvSpPr>
          <p:nvPr>
            <p:ph type="ctrTitle" sz="quarter"/>
          </p:nvPr>
        </p:nvSpPr>
        <p:spPr/>
        <p:txBody>
          <a:bodyPr/>
          <a:lstStyle/>
          <a:p>
            <a:r>
              <a:rPr lang="en-US" dirty="0"/>
              <a:t>Generative AI and Technical Debt</a:t>
            </a:r>
            <a:endParaRPr lang="en-HK" dirty="0"/>
          </a:p>
        </p:txBody>
      </p:sp>
      <p:sp>
        <p:nvSpPr>
          <p:cNvPr id="7" name="Subtitle 6">
            <a:extLst>
              <a:ext uri="{FF2B5EF4-FFF2-40B4-BE49-F238E27FC236}">
                <a16:creationId xmlns:a16="http://schemas.microsoft.com/office/drawing/2014/main" id="{027D5E22-3F1A-E2D7-5E35-B9E7F9F1760C}"/>
              </a:ext>
            </a:extLst>
          </p:cNvPr>
          <p:cNvSpPr>
            <a:spLocks noGrp="1"/>
          </p:cNvSpPr>
          <p:nvPr>
            <p:ph type="subTitle" sz="quarter" idx="1"/>
          </p:nvPr>
        </p:nvSpPr>
        <p:spPr/>
        <p:txBody>
          <a:bodyPr/>
          <a:lstStyle/>
          <a:p>
            <a:r>
              <a:rPr lang="en-US" sz="2400" dirty="0"/>
              <a:t>[9] The Hidden Costs of Coding With Generative AI. MIT SLOAN Management Review (Aug 2025), also ava</a:t>
            </a:r>
            <a:r>
              <a:rPr lang="en-US" sz="2400" dirty="0">
                <a:hlinkClick r:id="rId2"/>
              </a:rPr>
              <a:t>il</a:t>
            </a:r>
            <a:r>
              <a:rPr lang="en-US" sz="2400" dirty="0"/>
              <a:t>able at </a:t>
            </a:r>
            <a:r>
              <a:rPr lang="en-US" sz="2400" dirty="0">
                <a:hlinkClick r:id="rId2"/>
              </a:rPr>
              <a:t>https://tribunecontentagency.com/article/the-hidden-costs-of-coding-with-generative-ai/</a:t>
            </a:r>
            <a:endParaRPr lang="en-HK" sz="2400" dirty="0"/>
          </a:p>
        </p:txBody>
      </p:sp>
      <p:sp>
        <p:nvSpPr>
          <p:cNvPr id="4" name="Slide Number Placeholder 3">
            <a:extLst>
              <a:ext uri="{FF2B5EF4-FFF2-40B4-BE49-F238E27FC236}">
                <a16:creationId xmlns:a16="http://schemas.microsoft.com/office/drawing/2014/main" id="{355412E7-A194-41DB-935F-FF4F35253332}"/>
              </a:ext>
            </a:extLst>
          </p:cNvPr>
          <p:cNvSpPr>
            <a:spLocks noGrp="1"/>
          </p:cNvSpPr>
          <p:nvPr>
            <p:ph type="sldNum" sz="quarter" idx="12"/>
          </p:nvPr>
        </p:nvSpPr>
        <p:spPr/>
        <p:txBody>
          <a:bodyPr/>
          <a:lstStyle/>
          <a:p>
            <a:pPr>
              <a:defRPr/>
            </a:pPr>
            <a:fld id="{63B8F44C-0EDE-4D7D-9086-BD1CF3CE7AF7}" type="slidenum">
              <a:rPr lang="en-US" smtClean="0"/>
              <a:pPr>
                <a:defRPr/>
              </a:pPr>
              <a:t>62</a:t>
            </a:fld>
            <a:endParaRPr lang="en-US"/>
          </a:p>
        </p:txBody>
      </p:sp>
    </p:spTree>
    <p:extLst>
      <p:ext uri="{BB962C8B-B14F-4D97-AF65-F5344CB8AC3E}">
        <p14:creationId xmlns:p14="http://schemas.microsoft.com/office/powerpoint/2010/main" val="323466259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AEF0-3D59-9BDD-2B58-40E555D69D16}"/>
              </a:ext>
            </a:extLst>
          </p:cNvPr>
          <p:cNvSpPr>
            <a:spLocks noGrp="1"/>
          </p:cNvSpPr>
          <p:nvPr>
            <p:ph type="title"/>
          </p:nvPr>
        </p:nvSpPr>
        <p:spPr/>
        <p:txBody>
          <a:bodyPr/>
          <a:lstStyle/>
          <a:p>
            <a:r>
              <a:rPr lang="en-US" dirty="0"/>
              <a:t>The Hidden Costs of Coding With Generative AI</a:t>
            </a:r>
            <a:endParaRPr lang="en-HK" dirty="0"/>
          </a:p>
        </p:txBody>
      </p:sp>
      <p:sp>
        <p:nvSpPr>
          <p:cNvPr id="3" name="Content Placeholder 2">
            <a:extLst>
              <a:ext uri="{FF2B5EF4-FFF2-40B4-BE49-F238E27FC236}">
                <a16:creationId xmlns:a16="http://schemas.microsoft.com/office/drawing/2014/main" id="{49C6960D-ACF2-52D2-EACB-8D9D624B4A76}"/>
              </a:ext>
            </a:extLst>
          </p:cNvPr>
          <p:cNvSpPr>
            <a:spLocks noGrp="1"/>
          </p:cNvSpPr>
          <p:nvPr>
            <p:ph idx="1"/>
          </p:nvPr>
        </p:nvSpPr>
        <p:spPr/>
        <p:txBody>
          <a:bodyPr/>
          <a:lstStyle/>
          <a:p>
            <a:r>
              <a:rPr lang="en-US" sz="2800" dirty="0"/>
              <a:t>Good</a:t>
            </a:r>
          </a:p>
          <a:p>
            <a:pPr lvl="1"/>
            <a:r>
              <a:rPr lang="en-US" sz="2400" dirty="0"/>
              <a:t>Up to 55% more productive when using Copilot</a:t>
            </a:r>
          </a:p>
          <a:p>
            <a:pPr lvl="1"/>
            <a:r>
              <a:rPr lang="en-US" sz="2400" dirty="0"/>
              <a:t>McKinsey has found that developers can complete tasks up to twice as fast with generative AI assistance</a:t>
            </a:r>
          </a:p>
          <a:p>
            <a:r>
              <a:rPr lang="en-HK" sz="2800" dirty="0"/>
              <a:t>Bad</a:t>
            </a:r>
          </a:p>
          <a:p>
            <a:pPr lvl="1"/>
            <a:r>
              <a:rPr lang="en-US" sz="2400" dirty="0"/>
              <a:t>Technical Debt Grows Faster With AI</a:t>
            </a:r>
            <a:endParaRPr lang="en-HK" sz="2400" dirty="0"/>
          </a:p>
          <a:p>
            <a:pPr lvl="2"/>
            <a:r>
              <a:rPr lang="en-US" sz="2000" dirty="0"/>
              <a:t>The “2024 Accelerate State of DevOps” report from Google’s DevOps Research and Assessment team found that a 25% increase in AI usage improves code review and documentation but </a:t>
            </a:r>
            <a:r>
              <a:rPr lang="en-US" sz="2000" b="1" dirty="0"/>
              <a:t>results in a 7.2% decrease in delivery stability</a:t>
            </a:r>
            <a:r>
              <a:rPr lang="en-US" sz="2000" dirty="0"/>
              <a:t>. So, what looks like </a:t>
            </a:r>
            <a:r>
              <a:rPr lang="en-US" sz="2000" b="1" dirty="0"/>
              <a:t>rapid progress today could turn into costly setbacks tomorrow</a:t>
            </a:r>
            <a:r>
              <a:rPr lang="en-US" sz="2000" dirty="0"/>
              <a:t>.</a:t>
            </a:r>
            <a:endParaRPr lang="en-HK" sz="2000" dirty="0"/>
          </a:p>
          <a:p>
            <a:pPr lvl="2"/>
            <a:r>
              <a:rPr lang="en-US" sz="2000" dirty="0"/>
              <a:t>“AI can’t see what your code base is like, so it can’t adhere to the way things have been done.” </a:t>
            </a:r>
            <a:endParaRPr lang="en-HK" sz="2000" dirty="0"/>
          </a:p>
        </p:txBody>
      </p:sp>
      <p:sp>
        <p:nvSpPr>
          <p:cNvPr id="4" name="Slide Number Placeholder 3">
            <a:extLst>
              <a:ext uri="{FF2B5EF4-FFF2-40B4-BE49-F238E27FC236}">
                <a16:creationId xmlns:a16="http://schemas.microsoft.com/office/drawing/2014/main" id="{1DD416F5-76C8-4EE7-1F20-4428DEFC759C}"/>
              </a:ext>
            </a:extLst>
          </p:cNvPr>
          <p:cNvSpPr>
            <a:spLocks noGrp="1"/>
          </p:cNvSpPr>
          <p:nvPr>
            <p:ph type="sldNum" sz="quarter" idx="12"/>
          </p:nvPr>
        </p:nvSpPr>
        <p:spPr/>
        <p:txBody>
          <a:bodyPr/>
          <a:lstStyle/>
          <a:p>
            <a:pPr>
              <a:defRPr/>
            </a:pPr>
            <a:fld id="{63B8F44C-0EDE-4D7D-9086-BD1CF3CE7AF7}" type="slidenum">
              <a:rPr lang="en-US" smtClean="0"/>
              <a:pPr>
                <a:defRPr/>
              </a:pPr>
              <a:t>63</a:t>
            </a:fld>
            <a:endParaRPr lang="en-US"/>
          </a:p>
        </p:txBody>
      </p:sp>
    </p:spTree>
    <p:extLst>
      <p:ext uri="{BB962C8B-B14F-4D97-AF65-F5344CB8AC3E}">
        <p14:creationId xmlns:p14="http://schemas.microsoft.com/office/powerpoint/2010/main" val="102161129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49B7-E821-3692-F56E-CBC24F1BCD3A}"/>
              </a:ext>
            </a:extLst>
          </p:cNvPr>
          <p:cNvSpPr>
            <a:spLocks noGrp="1"/>
          </p:cNvSpPr>
          <p:nvPr>
            <p:ph type="title"/>
          </p:nvPr>
        </p:nvSpPr>
        <p:spPr/>
        <p:txBody>
          <a:bodyPr/>
          <a:lstStyle/>
          <a:p>
            <a:r>
              <a:rPr lang="en-US" dirty="0"/>
              <a:t>TD with AI</a:t>
            </a:r>
            <a:endParaRPr lang="en-HK" dirty="0"/>
          </a:p>
        </p:txBody>
      </p:sp>
      <p:sp>
        <p:nvSpPr>
          <p:cNvPr id="3" name="Content Placeholder 2">
            <a:extLst>
              <a:ext uri="{FF2B5EF4-FFF2-40B4-BE49-F238E27FC236}">
                <a16:creationId xmlns:a16="http://schemas.microsoft.com/office/drawing/2014/main" id="{33A8A3FD-EB41-5BF7-AFD3-E7BAFD23F8C9}"/>
              </a:ext>
            </a:extLst>
          </p:cNvPr>
          <p:cNvSpPr>
            <a:spLocks noGrp="1"/>
          </p:cNvSpPr>
          <p:nvPr>
            <p:ph idx="1"/>
          </p:nvPr>
        </p:nvSpPr>
        <p:spPr>
          <a:xfrm>
            <a:off x="260350" y="1676400"/>
            <a:ext cx="3319462" cy="4953000"/>
          </a:xfrm>
        </p:spPr>
        <p:txBody>
          <a:bodyPr/>
          <a:lstStyle/>
          <a:p>
            <a:r>
              <a:rPr lang="en-US" sz="2000" b="1" dirty="0"/>
              <a:t>Low-skilled software developers are more likely to let AI-generated technical debt snowball</a:t>
            </a:r>
            <a:r>
              <a:rPr lang="en-US" sz="2000" dirty="0"/>
              <a:t>. Highly skilled developers are better equipped to recognize architectural flaws and mitigate technical debt before it spreads</a:t>
            </a:r>
            <a:endParaRPr lang="en-HK" sz="2000" dirty="0"/>
          </a:p>
        </p:txBody>
      </p:sp>
      <p:sp>
        <p:nvSpPr>
          <p:cNvPr id="4" name="Slide Number Placeholder 3">
            <a:extLst>
              <a:ext uri="{FF2B5EF4-FFF2-40B4-BE49-F238E27FC236}">
                <a16:creationId xmlns:a16="http://schemas.microsoft.com/office/drawing/2014/main" id="{519B932C-345D-80CF-6160-DBF7BB1C895B}"/>
              </a:ext>
            </a:extLst>
          </p:cNvPr>
          <p:cNvSpPr>
            <a:spLocks noGrp="1"/>
          </p:cNvSpPr>
          <p:nvPr>
            <p:ph type="sldNum" sz="quarter" idx="12"/>
          </p:nvPr>
        </p:nvSpPr>
        <p:spPr/>
        <p:txBody>
          <a:bodyPr/>
          <a:lstStyle/>
          <a:p>
            <a:pPr>
              <a:defRPr/>
            </a:pPr>
            <a:fld id="{63B8F44C-0EDE-4D7D-9086-BD1CF3CE7AF7}" type="slidenum">
              <a:rPr lang="en-US" smtClean="0"/>
              <a:pPr>
                <a:defRPr/>
              </a:pPr>
              <a:t>64</a:t>
            </a:fld>
            <a:endParaRPr lang="en-US"/>
          </a:p>
        </p:txBody>
      </p:sp>
      <p:pic>
        <p:nvPicPr>
          <p:cNvPr id="6" name="Picture 5" descr="A close up of a text&#10;&#10;AI-generated content may be incorrect.">
            <a:extLst>
              <a:ext uri="{FF2B5EF4-FFF2-40B4-BE49-F238E27FC236}">
                <a16:creationId xmlns:a16="http://schemas.microsoft.com/office/drawing/2014/main" id="{86607CB9-6504-1CAB-0180-920C71A94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812" y="667732"/>
            <a:ext cx="6210520" cy="5715000"/>
          </a:xfrm>
          <a:prstGeom prst="rect">
            <a:avLst/>
          </a:prstGeom>
        </p:spPr>
      </p:pic>
      <p:sp>
        <p:nvSpPr>
          <p:cNvPr id="7" name="Arrow: Right 6">
            <a:extLst>
              <a:ext uri="{FF2B5EF4-FFF2-40B4-BE49-F238E27FC236}">
                <a16:creationId xmlns:a16="http://schemas.microsoft.com/office/drawing/2014/main" id="{A9C849AA-F53D-7790-93DC-2609CADD7CD1}"/>
              </a:ext>
            </a:extLst>
          </p:cNvPr>
          <p:cNvSpPr/>
          <p:nvPr/>
        </p:nvSpPr>
        <p:spPr bwMode="auto">
          <a:xfrm>
            <a:off x="3460389" y="2590800"/>
            <a:ext cx="304800" cy="152400"/>
          </a:xfrm>
          <a:prstGeom prst="rightArrow">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91178D9A-EB8B-B589-7927-F7E6E4246A77}"/>
              </a:ext>
            </a:extLst>
          </p:cNvPr>
          <p:cNvCxnSpPr/>
          <p:nvPr/>
        </p:nvCxnSpPr>
        <p:spPr bwMode="auto">
          <a:xfrm>
            <a:off x="8837612" y="2590800"/>
            <a:ext cx="5334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0BC8911-16B9-3136-0FA6-4C658010CD8E}"/>
              </a:ext>
            </a:extLst>
          </p:cNvPr>
          <p:cNvCxnSpPr>
            <a:cxnSpLocks/>
          </p:cNvCxnSpPr>
          <p:nvPr/>
        </p:nvCxnSpPr>
        <p:spPr bwMode="auto">
          <a:xfrm>
            <a:off x="3884612" y="2819400"/>
            <a:ext cx="44958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15A571B-C810-1987-5EC6-9A909EC726F3}"/>
              </a:ext>
            </a:extLst>
          </p:cNvPr>
          <p:cNvCxnSpPr/>
          <p:nvPr/>
        </p:nvCxnSpPr>
        <p:spPr bwMode="auto">
          <a:xfrm>
            <a:off x="7847012" y="3352800"/>
            <a:ext cx="1752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C400DE6-44E8-E89A-5A80-EC2BBCCD0637}"/>
              </a:ext>
            </a:extLst>
          </p:cNvPr>
          <p:cNvCxnSpPr/>
          <p:nvPr/>
        </p:nvCxnSpPr>
        <p:spPr bwMode="auto">
          <a:xfrm>
            <a:off x="3960812" y="1676400"/>
            <a:ext cx="4419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1DA2BF3-8B24-18A9-1173-81C4C152DF15}"/>
              </a:ext>
            </a:extLst>
          </p:cNvPr>
          <p:cNvCxnSpPr/>
          <p:nvPr/>
        </p:nvCxnSpPr>
        <p:spPr bwMode="auto">
          <a:xfrm>
            <a:off x="4265612" y="4114800"/>
            <a:ext cx="32004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38E8EFF-90F4-8C27-9BEC-649D68013874}"/>
              </a:ext>
            </a:extLst>
          </p:cNvPr>
          <p:cNvCxnSpPr/>
          <p:nvPr/>
        </p:nvCxnSpPr>
        <p:spPr bwMode="auto">
          <a:xfrm>
            <a:off x="3808412" y="5486400"/>
            <a:ext cx="42672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550B041-8264-05F0-C8B8-B4BB20846BDC}"/>
              </a:ext>
            </a:extLst>
          </p:cNvPr>
          <p:cNvCxnSpPr/>
          <p:nvPr/>
        </p:nvCxnSpPr>
        <p:spPr bwMode="auto">
          <a:xfrm>
            <a:off x="4494212" y="5029200"/>
            <a:ext cx="15240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0978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600200"/>
            <a:ext cx="9036050" cy="4953000"/>
          </a:xfrm>
        </p:spPr>
        <p:txBody>
          <a:bodyPr/>
          <a:lstStyle/>
          <a:p>
            <a:pPr marL="514350" indent="-514350">
              <a:buFont typeface="+mj-lt"/>
              <a:buAutoNum type="arabicPeriod"/>
            </a:pPr>
            <a:r>
              <a:rPr lang="en-US" sz="1400" dirty="0"/>
              <a:t>Ward Cunningham. 1992. The </a:t>
            </a:r>
            <a:r>
              <a:rPr lang="en-US" sz="1400" dirty="0" err="1"/>
              <a:t>WyCash</a:t>
            </a:r>
            <a:r>
              <a:rPr lang="en-US" sz="1400" dirty="0"/>
              <a:t> portfolio management system. In Addendum to the proceedings on Object-oriented programming systems, languages, and applications (Addendum) (OOPSLA '92), Jerry L. Archibald and Mark C. Wilkes (Eds.). ACM, New York, NY, USA, 29-30. DOI=http://dx.doi.org/10.1145/157709.157715</a:t>
            </a:r>
          </a:p>
          <a:p>
            <a:pPr marL="514350" indent="-514350">
              <a:buFont typeface="+mj-lt"/>
              <a:buAutoNum type="arabicPeriod"/>
            </a:pPr>
            <a:r>
              <a:rPr lang="en-US" sz="1400" dirty="0"/>
              <a:t>S. McConnell, "Managing technical debt (slides)," in Workshop on Managing Technical Debt (part of ICSE 2013): IEEE, 2013</a:t>
            </a:r>
          </a:p>
          <a:p>
            <a:pPr marL="977900" lvl="1" indent="-514350"/>
            <a:r>
              <a:rPr lang="en-US" sz="1100" dirty="0"/>
              <a:t>http://2013.icse-conferences.org/documents/publicity/MTD-WS-McConnell-slides.pdf</a:t>
            </a:r>
          </a:p>
          <a:p>
            <a:pPr marL="514350" indent="-514350">
              <a:buFont typeface="+mj-lt"/>
              <a:buAutoNum type="arabicPeriod"/>
            </a:pPr>
            <a:r>
              <a:rPr lang="en-US" sz="1400" dirty="0"/>
              <a:t>Philippe </a:t>
            </a:r>
            <a:r>
              <a:rPr lang="en-US" sz="1400" dirty="0" err="1"/>
              <a:t>Kruchten</a:t>
            </a:r>
            <a:r>
              <a:rPr lang="en-US" sz="1400" dirty="0"/>
              <a:t>, Robert L. Nord, and </a:t>
            </a:r>
            <a:r>
              <a:rPr lang="en-US" sz="1400" dirty="0" err="1"/>
              <a:t>Ipek</a:t>
            </a:r>
            <a:r>
              <a:rPr lang="en-US" sz="1400" dirty="0"/>
              <a:t> </a:t>
            </a:r>
            <a:r>
              <a:rPr lang="en-US" sz="1400" dirty="0" err="1"/>
              <a:t>Ozkaya</a:t>
            </a:r>
            <a:r>
              <a:rPr lang="en-US" sz="1400" dirty="0"/>
              <a:t>. 2012. Technical Debt: From Metaphor to Theory and Practice. IEEE </a:t>
            </a:r>
            <a:r>
              <a:rPr lang="en-US" sz="1400" dirty="0" err="1"/>
              <a:t>Softw</a:t>
            </a:r>
            <a:r>
              <a:rPr lang="en-US" sz="1400" dirty="0"/>
              <a:t>. 29, 6 (November 2012), 18-21. DOI: </a:t>
            </a:r>
            <a:r>
              <a:rPr lang="en-US" sz="1400" dirty="0">
                <a:hlinkClick r:id="rId3"/>
              </a:rPr>
              <a:t>https://doi.org/10.1109/MS.2012.167</a:t>
            </a:r>
            <a:endParaRPr lang="en-US" sz="1400" dirty="0"/>
          </a:p>
          <a:p>
            <a:pPr marL="514350" indent="-514350">
              <a:buFont typeface="+mj-lt"/>
              <a:buAutoNum type="arabicPeriod"/>
            </a:pPr>
            <a:r>
              <a:rPr lang="en-US" sz="1400" dirty="0"/>
              <a:t>Chris Sterling, 2010. Managing Software Debt: Building for Inevitable Change. Addison-Wesley Professional; 1 edition, ISBN-10: 0321948610. [a good resource to know technical debts]</a:t>
            </a:r>
          </a:p>
          <a:p>
            <a:pPr marL="514350" indent="-514350">
              <a:buFont typeface="+mj-lt"/>
              <a:buAutoNum type="arabicPeriod"/>
            </a:pPr>
            <a:r>
              <a:rPr lang="en-US" sz="1400" dirty="0"/>
              <a:t>Lim, N. </a:t>
            </a:r>
            <a:r>
              <a:rPr lang="en-US" sz="1400" dirty="0" err="1"/>
              <a:t>Taksande</a:t>
            </a:r>
            <a:r>
              <a:rPr lang="en-US" sz="1400" dirty="0"/>
              <a:t>, and C. Seaman, “A balancing act: What software practitioners have to say about technical debt,” IEEE Software.  DOI: 10.1109/MS.2012.130</a:t>
            </a:r>
          </a:p>
          <a:p>
            <a:pPr marL="514350" indent="-514350">
              <a:buFont typeface="+mj-lt"/>
              <a:buAutoNum type="arabicPeriod"/>
            </a:pPr>
            <a:r>
              <a:rPr lang="en-US" sz="1400" dirty="0" err="1"/>
              <a:t>Jesper</a:t>
            </a:r>
            <a:r>
              <a:rPr lang="en-US" sz="1400" dirty="0"/>
              <a:t> </a:t>
            </a:r>
            <a:r>
              <a:rPr lang="en-US" sz="1400" dirty="0" err="1"/>
              <a:t>Boeg</a:t>
            </a:r>
            <a:r>
              <a:rPr lang="en-US" sz="1400" dirty="0"/>
              <a:t>, Successfully balancing technical debt and new features – staying in the “flow-zone” or how to get back in there. </a:t>
            </a:r>
            <a:r>
              <a:rPr lang="en-US" sz="1400" dirty="0">
                <a:hlinkClick r:id="rId4"/>
              </a:rPr>
              <a:t>http://agileupgrade.com/successfully-balancing-technical-depth-and-new-features-staying-in-the-flow-zone-or-how-to-get-back-in-there/</a:t>
            </a:r>
            <a:endParaRPr lang="en-US" sz="1400" dirty="0"/>
          </a:p>
          <a:p>
            <a:pPr marL="514350" indent="-514350">
              <a:buFont typeface="+mj-lt"/>
              <a:buAutoNum type="arabicPeriod"/>
            </a:pPr>
            <a:r>
              <a:rPr lang="en-US" sz="1400" dirty="0"/>
              <a:t>Antonio Martini, </a:t>
            </a:r>
            <a:r>
              <a:rPr lang="en-US" sz="1400" dirty="0" err="1"/>
              <a:t>Tersese</a:t>
            </a:r>
            <a:r>
              <a:rPr lang="en-US" sz="1400" dirty="0"/>
              <a:t> </a:t>
            </a:r>
            <a:r>
              <a:rPr lang="en-US" sz="1400" dirty="0" err="1"/>
              <a:t>Besker</a:t>
            </a:r>
            <a:r>
              <a:rPr lang="en-US" sz="1400" dirty="0"/>
              <a:t>, Jan Bosch:  Technical Debt tracking: Current state of practice: A survey and multiple case study in 15 large organizations. Sci. </a:t>
            </a:r>
            <a:r>
              <a:rPr lang="en-US" sz="1400" dirty="0" err="1"/>
              <a:t>Comput</a:t>
            </a:r>
            <a:r>
              <a:rPr lang="en-US" sz="1400" dirty="0"/>
              <a:t>. Program. 163: 42-61 (2018)</a:t>
            </a:r>
          </a:p>
          <a:p>
            <a:pPr marL="514350" indent="-514350">
              <a:buFont typeface="+mj-lt"/>
              <a:buAutoNum type="arabicPeriod"/>
            </a:pPr>
            <a:r>
              <a:rPr lang="en-HK" sz="1400" dirty="0" err="1"/>
              <a:t>Terese</a:t>
            </a:r>
            <a:r>
              <a:rPr lang="en-HK" sz="1400" dirty="0"/>
              <a:t> </a:t>
            </a:r>
            <a:r>
              <a:rPr lang="en-HK" sz="1400" dirty="0" err="1"/>
              <a:t>Besker</a:t>
            </a:r>
            <a:r>
              <a:rPr lang="en-HK" sz="1400" dirty="0"/>
              <a:t>, Antonio Martini, and Jan Bosch. 2019. Technical debt triage in backlog management. In Proceedings of the Second International Conference on Technical Debt (</a:t>
            </a:r>
            <a:r>
              <a:rPr lang="en-HK" sz="1400" dirty="0" err="1"/>
              <a:t>TechDebt</a:t>
            </a:r>
            <a:r>
              <a:rPr lang="en-HK" sz="1400" dirty="0"/>
              <a:t> '19). IEEE Press, Piscataway, NJ, USA, 13-22. DOI: </a:t>
            </a:r>
            <a:r>
              <a:rPr lang="en-HK" sz="1400" dirty="0">
                <a:hlinkClick r:id="rId5"/>
              </a:rPr>
              <a:t>https://doi.org/10.1109/TechDebt.2019.00010</a:t>
            </a:r>
            <a:endParaRPr lang="en-HK" sz="1400" dirty="0"/>
          </a:p>
          <a:p>
            <a:pPr marL="514350" indent="-514350">
              <a:buFont typeface="+mj-lt"/>
              <a:buAutoNum type="arabicPeriod"/>
            </a:pPr>
            <a:r>
              <a:rPr lang="en-US" sz="1400" dirty="0"/>
              <a:t>The Hidden Costs of Coding With Generative AI. </a:t>
            </a:r>
            <a:r>
              <a:rPr lang="en-US" sz="1400" dirty="0">
                <a:hlinkClick r:id="rId6"/>
              </a:rPr>
              <a:t>https://tribunecontentagency.com/article/the-hidden-costs-of-coding-with-generative-ai/</a:t>
            </a:r>
            <a:r>
              <a:rPr lang="en-US" sz="1400" dirty="0"/>
              <a:t> (2025)</a:t>
            </a:r>
            <a:br>
              <a:rPr lang="en-US" sz="1400" dirty="0"/>
            </a:br>
            <a:endParaRPr lang="en-US" sz="1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65</a:t>
            </a:fld>
            <a:endParaRPr lang="en-US" dirty="0"/>
          </a:p>
        </p:txBody>
      </p:sp>
    </p:spTree>
    <p:extLst>
      <p:ext uri="{BB962C8B-B14F-4D97-AF65-F5344CB8AC3E}">
        <p14:creationId xmlns:p14="http://schemas.microsoft.com/office/powerpoint/2010/main" val="18640578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p>
        </p:txBody>
      </p:sp>
      <p:sp>
        <p:nvSpPr>
          <p:cNvPr id="3" name="Content Placeholder 2"/>
          <p:cNvSpPr>
            <a:spLocks noGrp="1"/>
          </p:cNvSpPr>
          <p:nvPr>
            <p:ph idx="1"/>
          </p:nvPr>
        </p:nvSpPr>
        <p:spPr>
          <a:xfrm>
            <a:off x="412750" y="1447800"/>
            <a:ext cx="9186862" cy="4953000"/>
          </a:xfrm>
        </p:spPr>
        <p:txBody>
          <a:bodyPr/>
          <a:lstStyle/>
          <a:p>
            <a:r>
              <a:rPr lang="en-US" sz="2400" dirty="0"/>
              <a:t>Technical debt (TD) </a:t>
            </a:r>
          </a:p>
          <a:p>
            <a:pPr lvl="1"/>
            <a:r>
              <a:rPr lang="en-US" sz="2000" dirty="0"/>
              <a:t>is a metaphor originally proposed in 1992 [1]. The metaphor is that doing things in a “quick and dirty” way creates a technical debt (TD). Like a financial debt, TD incurs interest payments, which come in the form of the extra effort that developers must dedicate in future development because of this quick and dirty design choice.</a:t>
            </a:r>
          </a:p>
          <a:p>
            <a:pPr lvl="1"/>
            <a:r>
              <a:rPr lang="en-US" sz="2000" dirty="0"/>
              <a:t>is a design or construction approach that is expedient in the short term but that creates a technical context in which </a:t>
            </a:r>
            <a:r>
              <a:rPr lang="en-US" sz="2000" b="1" dirty="0"/>
              <a:t>the same work will cost more to do later than it would cost to do now </a:t>
            </a:r>
            <a:r>
              <a:rPr lang="en-US" sz="2000" dirty="0"/>
              <a:t>(including increased cost over time) [2]. </a:t>
            </a:r>
          </a:p>
          <a:p>
            <a:r>
              <a:rPr lang="en-US" sz="2400" dirty="0"/>
              <a:t>Examples</a:t>
            </a:r>
          </a:p>
          <a:p>
            <a:pPr lvl="1"/>
            <a:r>
              <a:rPr lang="en-US" sz="2000" dirty="0"/>
              <a:t>“Guys, we don’t have time to dot every </a:t>
            </a:r>
            <a:r>
              <a:rPr lang="en-US" sz="2000" i="1" dirty="0"/>
              <a:t>I </a:t>
            </a:r>
            <a:r>
              <a:rPr lang="en-US" sz="2000" dirty="0"/>
              <a:t>and cross every </a:t>
            </a:r>
            <a:r>
              <a:rPr lang="en-US" sz="2000" i="1" dirty="0"/>
              <a:t>T</a:t>
            </a:r>
            <a:r>
              <a:rPr lang="en-US" sz="2000" dirty="0"/>
              <a:t> on this release. Just get the code done. It doesn’t have to be perfect. We’ll fix it after we release.”</a:t>
            </a:r>
          </a:p>
          <a:p>
            <a:pPr lvl="1"/>
            <a:r>
              <a:rPr lang="en-US" sz="2000" dirty="0"/>
              <a:t>“We don't have time to reconcile these two databases before our deadline, so we'll write some glue code that keeps them synchronized for now and reconcile them after we ship.”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a:t>
            </a:fld>
            <a:endParaRPr lang="en-US"/>
          </a:p>
        </p:txBody>
      </p:sp>
    </p:spTree>
    <p:extLst>
      <p:ext uri="{BB962C8B-B14F-4D97-AF65-F5344CB8AC3E}">
        <p14:creationId xmlns:p14="http://schemas.microsoft.com/office/powerpoint/2010/main" val="8203635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867-7440-4F0C-976F-610D61368D62}"/>
              </a:ext>
            </a:extLst>
          </p:cNvPr>
          <p:cNvSpPr>
            <a:spLocks noGrp="1"/>
          </p:cNvSpPr>
          <p:nvPr>
            <p:ph type="title"/>
          </p:nvPr>
        </p:nvSpPr>
        <p:spPr/>
        <p:txBody>
          <a:bodyPr/>
          <a:lstStyle/>
          <a:p>
            <a:r>
              <a:rPr lang="en-US" dirty="0"/>
              <a:t>Examples</a:t>
            </a:r>
          </a:p>
        </p:txBody>
      </p:sp>
      <p:sp>
        <p:nvSpPr>
          <p:cNvPr id="4" name="Slide Number Placeholder 3">
            <a:extLst>
              <a:ext uri="{FF2B5EF4-FFF2-40B4-BE49-F238E27FC236}">
                <a16:creationId xmlns:a16="http://schemas.microsoft.com/office/drawing/2014/main" id="{4FB0D325-D136-4907-8B5D-E0E97E1499BA}"/>
              </a:ext>
            </a:extLst>
          </p:cNvPr>
          <p:cNvSpPr>
            <a:spLocks noGrp="1"/>
          </p:cNvSpPr>
          <p:nvPr>
            <p:ph type="sldNum" sz="quarter" idx="12"/>
          </p:nvPr>
        </p:nvSpPr>
        <p:spPr>
          <a:xfrm>
            <a:off x="7427913" y="6400800"/>
            <a:ext cx="2062162" cy="457200"/>
          </a:xfrm>
        </p:spPr>
        <p:txBody>
          <a:bodyPr/>
          <a:lstStyle/>
          <a:p>
            <a:pPr>
              <a:defRPr/>
            </a:pPr>
            <a:fld id="{63B8F44C-0EDE-4D7D-9086-BD1CF3CE7AF7}" type="slidenum">
              <a:rPr lang="en-US" smtClean="0"/>
              <a:pPr>
                <a:defRPr/>
              </a:pPr>
              <a:t>8</a:t>
            </a:fld>
            <a:endParaRPr lang="en-US"/>
          </a:p>
        </p:txBody>
      </p:sp>
      <p:pic>
        <p:nvPicPr>
          <p:cNvPr id="2050" name="Picture 2" descr="https://media.springernature.com/original/springer-static/image/chp%3A10.1007%2F978-3-319-57633-6_6/MediaObjects/449471_1_En_6_Fig1_HTML.gif">
            <a:extLst>
              <a:ext uri="{FF2B5EF4-FFF2-40B4-BE49-F238E27FC236}">
                <a16:creationId xmlns:a16="http://schemas.microsoft.com/office/drawing/2014/main" id="{2B67D93F-43C9-4F95-8BB6-DF24A94F5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 y="1981200"/>
            <a:ext cx="2609850" cy="2171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63E1229-B31F-4331-A434-8744D9F796E9}"/>
              </a:ext>
            </a:extLst>
          </p:cNvPr>
          <p:cNvSpPr/>
          <p:nvPr/>
        </p:nvSpPr>
        <p:spPr>
          <a:xfrm>
            <a:off x="150812" y="1463296"/>
            <a:ext cx="4753224" cy="523220"/>
          </a:xfrm>
          <a:prstGeom prst="rect">
            <a:avLst/>
          </a:prstGeom>
        </p:spPr>
        <p:txBody>
          <a:bodyPr wrap="none">
            <a:spAutoFit/>
          </a:bodyPr>
          <a:lstStyle/>
          <a:p>
            <a:r>
              <a:rPr lang="en-US" dirty="0">
                <a:solidFill>
                  <a:srgbClr val="333333"/>
                </a:solidFill>
                <a:latin typeface="Georgia" panose="02040502050405020303" pitchFamily="18" charset="0"/>
              </a:rPr>
              <a:t>Technical debt in task board </a:t>
            </a:r>
            <a:endParaRPr lang="en-US" dirty="0"/>
          </a:p>
        </p:txBody>
      </p:sp>
      <p:pic>
        <p:nvPicPr>
          <p:cNvPr id="3074" name="Picture 2" descr="img_3915">
            <a:extLst>
              <a:ext uri="{FF2B5EF4-FFF2-40B4-BE49-F238E27FC236}">
                <a16:creationId xmlns:a16="http://schemas.microsoft.com/office/drawing/2014/main" id="{8037DA15-E86F-43AB-882A-894E2DCAC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4307706"/>
            <a:ext cx="3050603" cy="22835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3DCF260-8B8D-4728-805F-180C47803231}"/>
              </a:ext>
            </a:extLst>
          </p:cNvPr>
          <p:cNvSpPr txBox="1"/>
          <p:nvPr/>
        </p:nvSpPr>
        <p:spPr>
          <a:xfrm>
            <a:off x="379412" y="6615301"/>
            <a:ext cx="4952198" cy="261610"/>
          </a:xfrm>
          <a:prstGeom prst="rect">
            <a:avLst/>
          </a:prstGeom>
          <a:noFill/>
        </p:spPr>
        <p:txBody>
          <a:bodyPr wrap="square">
            <a:spAutoFit/>
          </a:bodyPr>
          <a:lstStyle/>
          <a:p>
            <a:r>
              <a:rPr lang="en-HK" sz="1100" dirty="0"/>
              <a:t>https://theagilepmo.blog/2016/12/30/technical-debt-visualised-using-cost-of-delay/</a:t>
            </a:r>
          </a:p>
        </p:txBody>
      </p:sp>
      <p:pic>
        <p:nvPicPr>
          <p:cNvPr id="7" name="Picture 6">
            <a:extLst>
              <a:ext uri="{FF2B5EF4-FFF2-40B4-BE49-F238E27FC236}">
                <a16:creationId xmlns:a16="http://schemas.microsoft.com/office/drawing/2014/main" id="{BCD42D30-05AD-472A-B55D-E241A4EDE79B}"/>
              </a:ext>
            </a:extLst>
          </p:cNvPr>
          <p:cNvPicPr>
            <a:picLocks noChangeAspect="1"/>
          </p:cNvPicPr>
          <p:nvPr/>
        </p:nvPicPr>
        <p:blipFill rotWithShape="1">
          <a:blip r:embed="rId4"/>
          <a:srcRect l="17682" t="2909"/>
          <a:stretch/>
        </p:blipFill>
        <p:spPr>
          <a:xfrm>
            <a:off x="3549649" y="2971800"/>
            <a:ext cx="6324457" cy="3252600"/>
          </a:xfrm>
          <a:prstGeom prst="rect">
            <a:avLst/>
          </a:prstGeom>
        </p:spPr>
      </p:pic>
      <p:sp>
        <p:nvSpPr>
          <p:cNvPr id="15" name="TextBox 14">
            <a:extLst>
              <a:ext uri="{FF2B5EF4-FFF2-40B4-BE49-F238E27FC236}">
                <a16:creationId xmlns:a16="http://schemas.microsoft.com/office/drawing/2014/main" id="{FCB52887-084B-40FB-B1A5-9780F646FC4D}"/>
              </a:ext>
            </a:extLst>
          </p:cNvPr>
          <p:cNvSpPr txBox="1"/>
          <p:nvPr/>
        </p:nvSpPr>
        <p:spPr>
          <a:xfrm>
            <a:off x="3549649" y="6224400"/>
            <a:ext cx="6557395" cy="261610"/>
          </a:xfrm>
          <a:prstGeom prst="rect">
            <a:avLst/>
          </a:prstGeom>
          <a:noFill/>
        </p:spPr>
        <p:txBody>
          <a:bodyPr wrap="square">
            <a:spAutoFit/>
          </a:bodyPr>
          <a:lstStyle/>
          <a:p>
            <a:r>
              <a:rPr lang="en-HK" sz="1100" dirty="0"/>
              <a:t>https://addshore.com/2021/06/tackling-technical-debt-big-and-small-in-wikidata-and-wikibase/</a:t>
            </a:r>
          </a:p>
        </p:txBody>
      </p:sp>
      <p:pic>
        <p:nvPicPr>
          <p:cNvPr id="1026" name="Picture 2">
            <a:extLst>
              <a:ext uri="{FF2B5EF4-FFF2-40B4-BE49-F238E27FC236}">
                <a16:creationId xmlns:a16="http://schemas.microsoft.com/office/drawing/2014/main" id="{D7ABCE05-5CB0-3AF1-3628-21B8099C00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185" y="93197"/>
            <a:ext cx="5145527" cy="2497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1C03C0-C539-3DAE-B2C1-566B2B2DF9F2}"/>
              </a:ext>
            </a:extLst>
          </p:cNvPr>
          <p:cNvSpPr txBox="1"/>
          <p:nvPr/>
        </p:nvSpPr>
        <p:spPr>
          <a:xfrm>
            <a:off x="4646612" y="2514720"/>
            <a:ext cx="5053012" cy="261610"/>
          </a:xfrm>
          <a:prstGeom prst="rect">
            <a:avLst/>
          </a:prstGeom>
          <a:noFill/>
        </p:spPr>
        <p:txBody>
          <a:bodyPr wrap="square">
            <a:spAutoFit/>
          </a:bodyPr>
          <a:lstStyle/>
          <a:p>
            <a:r>
              <a:rPr lang="en-HK" sz="1100" dirty="0"/>
              <a:t>https://qarea.com/blog/how-to-reduce-tech-debt-a-practical-experience-guide</a:t>
            </a:r>
          </a:p>
        </p:txBody>
      </p:sp>
    </p:spTree>
    <p:extLst>
      <p:ext uri="{BB962C8B-B14F-4D97-AF65-F5344CB8AC3E}">
        <p14:creationId xmlns:p14="http://schemas.microsoft.com/office/powerpoint/2010/main" val="18833360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br>
              <a:rPr lang="en-US" dirty="0"/>
            </a:br>
            <a:r>
              <a:rPr lang="en-US" sz="4000" dirty="0"/>
              <a:t>incur, then pay interest, finally pay back</a:t>
            </a:r>
          </a:p>
        </p:txBody>
      </p:sp>
      <p:sp>
        <p:nvSpPr>
          <p:cNvPr id="3" name="Content Placeholder 2"/>
          <p:cNvSpPr>
            <a:spLocks noGrp="1"/>
          </p:cNvSpPr>
          <p:nvPr>
            <p:ph idx="1"/>
          </p:nvPr>
        </p:nvSpPr>
        <p:spPr/>
        <p:txBody>
          <a:bodyPr/>
          <a:lstStyle/>
          <a:p>
            <a:pPr marL="0" indent="0">
              <a:buNone/>
            </a:pPr>
            <a:r>
              <a:rPr lang="en-US" sz="2400" dirty="0"/>
              <a:t>Typical scenario:</a:t>
            </a:r>
          </a:p>
        </p:txBody>
      </p:sp>
      <p:cxnSp>
        <p:nvCxnSpPr>
          <p:cNvPr id="5" name="Straight Connector 4"/>
          <p:cNvCxnSpPr/>
          <p:nvPr/>
        </p:nvCxnSpPr>
        <p:spPr>
          <a:xfrm flipV="1">
            <a:off x="1435730" y="3647420"/>
            <a:ext cx="7162800" cy="1018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035930" y="3112532"/>
            <a:ext cx="0" cy="99060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321930" y="3112532"/>
            <a:ext cx="0" cy="99060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760330" y="3112532"/>
            <a:ext cx="0" cy="99060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51012" y="2362200"/>
            <a:ext cx="1332416" cy="523220"/>
          </a:xfrm>
          <a:prstGeom prst="rect">
            <a:avLst/>
          </a:prstGeom>
          <a:noFill/>
        </p:spPr>
        <p:txBody>
          <a:bodyPr wrap="none" rtlCol="0">
            <a:spAutoFit/>
          </a:bodyPr>
          <a:lstStyle/>
          <a:p>
            <a:r>
              <a:rPr lang="en-US" dirty="0"/>
              <a:t>Sprint 1</a:t>
            </a:r>
          </a:p>
        </p:txBody>
      </p:sp>
      <p:sp>
        <p:nvSpPr>
          <p:cNvPr id="11" name="TextBox 10"/>
          <p:cNvSpPr txBox="1"/>
          <p:nvPr/>
        </p:nvSpPr>
        <p:spPr>
          <a:xfrm>
            <a:off x="3821489" y="2373868"/>
            <a:ext cx="1332416" cy="523220"/>
          </a:xfrm>
          <a:prstGeom prst="rect">
            <a:avLst/>
          </a:prstGeom>
          <a:noFill/>
        </p:spPr>
        <p:txBody>
          <a:bodyPr wrap="none" rtlCol="0">
            <a:spAutoFit/>
          </a:bodyPr>
          <a:lstStyle/>
          <a:p>
            <a:r>
              <a:rPr lang="en-US" dirty="0"/>
              <a:t>Sprint 6</a:t>
            </a:r>
          </a:p>
        </p:txBody>
      </p:sp>
      <p:sp>
        <p:nvSpPr>
          <p:cNvPr id="12" name="TextBox 11"/>
          <p:cNvSpPr txBox="1"/>
          <p:nvPr/>
        </p:nvSpPr>
        <p:spPr>
          <a:xfrm>
            <a:off x="6094412" y="2362200"/>
            <a:ext cx="1511952" cy="523220"/>
          </a:xfrm>
          <a:prstGeom prst="rect">
            <a:avLst/>
          </a:prstGeom>
          <a:noFill/>
        </p:spPr>
        <p:txBody>
          <a:bodyPr wrap="none" rtlCol="0">
            <a:spAutoFit/>
          </a:bodyPr>
          <a:lstStyle/>
          <a:p>
            <a:r>
              <a:rPr lang="en-US" dirty="0"/>
              <a:t>Sprint 10</a:t>
            </a:r>
          </a:p>
        </p:txBody>
      </p:sp>
      <p:sp>
        <p:nvSpPr>
          <p:cNvPr id="13" name="TextBox 12"/>
          <p:cNvSpPr txBox="1"/>
          <p:nvPr/>
        </p:nvSpPr>
        <p:spPr>
          <a:xfrm>
            <a:off x="1359530" y="3733801"/>
            <a:ext cx="1709422" cy="1938992"/>
          </a:xfrm>
          <a:prstGeom prst="rect">
            <a:avLst/>
          </a:prstGeom>
          <a:noFill/>
        </p:spPr>
        <p:txBody>
          <a:bodyPr wrap="square" rtlCol="0">
            <a:spAutoFit/>
          </a:bodyPr>
          <a:lstStyle/>
          <a:p>
            <a:r>
              <a:rPr lang="en-US" sz="2400" dirty="0"/>
              <a:t>“Allow for touch pads? You aren’t going to need it!”</a:t>
            </a:r>
          </a:p>
        </p:txBody>
      </p:sp>
      <p:sp>
        <p:nvSpPr>
          <p:cNvPr id="14" name="TextBox 13"/>
          <p:cNvSpPr txBox="1"/>
          <p:nvPr/>
        </p:nvSpPr>
        <p:spPr>
          <a:xfrm>
            <a:off x="3340730" y="3733800"/>
            <a:ext cx="1600200" cy="2308324"/>
          </a:xfrm>
          <a:prstGeom prst="rect">
            <a:avLst/>
          </a:prstGeom>
          <a:noFill/>
        </p:spPr>
        <p:txBody>
          <a:bodyPr wrap="square" rtlCol="0">
            <a:spAutoFit/>
          </a:bodyPr>
          <a:lstStyle/>
          <a:p>
            <a:r>
              <a:rPr lang="en-US" sz="2400" dirty="0"/>
              <a:t>“Uh oh, we ARE going to need it! Let’s work around it for now…”</a:t>
            </a:r>
          </a:p>
        </p:txBody>
      </p:sp>
      <p:sp>
        <p:nvSpPr>
          <p:cNvPr id="15" name="TextBox 14"/>
          <p:cNvSpPr txBox="1"/>
          <p:nvPr/>
        </p:nvSpPr>
        <p:spPr>
          <a:xfrm>
            <a:off x="5779130" y="3780473"/>
            <a:ext cx="1600200" cy="1938992"/>
          </a:xfrm>
          <a:prstGeom prst="rect">
            <a:avLst/>
          </a:prstGeom>
          <a:noFill/>
        </p:spPr>
        <p:txBody>
          <a:bodyPr wrap="square" rtlCol="0">
            <a:spAutoFit/>
          </a:bodyPr>
          <a:lstStyle/>
          <a:p>
            <a:r>
              <a:rPr lang="en-US" sz="2400" dirty="0"/>
              <a:t>“Time to refactor – we’ve </a:t>
            </a:r>
            <a:r>
              <a:rPr lang="en-US" sz="2400" dirty="0" err="1"/>
              <a:t>gotta</a:t>
            </a:r>
            <a:r>
              <a:rPr lang="en-US" sz="2400" dirty="0"/>
              <a:t> fix it!”</a:t>
            </a:r>
          </a:p>
        </p:txBody>
      </p:sp>
      <p:sp>
        <p:nvSpPr>
          <p:cNvPr id="16" name="TextBox 15"/>
          <p:cNvSpPr txBox="1"/>
          <p:nvPr/>
        </p:nvSpPr>
        <p:spPr>
          <a:xfrm>
            <a:off x="684212" y="5911334"/>
            <a:ext cx="2351718" cy="830997"/>
          </a:xfrm>
          <a:prstGeom prst="rect">
            <a:avLst/>
          </a:prstGeom>
          <a:noFill/>
        </p:spPr>
        <p:txBody>
          <a:bodyPr wrap="square" rtlCol="0">
            <a:spAutoFit/>
          </a:bodyPr>
          <a:lstStyle/>
          <a:p>
            <a:r>
              <a:rPr lang="en-US" sz="2400" dirty="0">
                <a:solidFill>
                  <a:srgbClr val="C00000"/>
                </a:solidFill>
              </a:rPr>
              <a:t>Wrong - Incur the technical debt</a:t>
            </a:r>
          </a:p>
        </p:txBody>
      </p:sp>
      <p:sp>
        <p:nvSpPr>
          <p:cNvPr id="17" name="TextBox 16"/>
          <p:cNvSpPr txBox="1"/>
          <p:nvPr/>
        </p:nvSpPr>
        <p:spPr>
          <a:xfrm>
            <a:off x="3340730" y="5950803"/>
            <a:ext cx="2438400" cy="830997"/>
          </a:xfrm>
          <a:prstGeom prst="rect">
            <a:avLst/>
          </a:prstGeom>
          <a:noFill/>
        </p:spPr>
        <p:txBody>
          <a:bodyPr wrap="square" rtlCol="0">
            <a:spAutoFit/>
          </a:bodyPr>
          <a:lstStyle/>
          <a:p>
            <a:r>
              <a:rPr lang="en-US" sz="2400" dirty="0">
                <a:solidFill>
                  <a:srgbClr val="C00000"/>
                </a:solidFill>
              </a:rPr>
              <a:t>Pay interest on the technical debt</a:t>
            </a:r>
          </a:p>
        </p:txBody>
      </p:sp>
      <p:sp>
        <p:nvSpPr>
          <p:cNvPr id="18" name="TextBox 17"/>
          <p:cNvSpPr txBox="1"/>
          <p:nvPr/>
        </p:nvSpPr>
        <p:spPr>
          <a:xfrm>
            <a:off x="5812152" y="5950803"/>
            <a:ext cx="1905000" cy="830997"/>
          </a:xfrm>
          <a:prstGeom prst="rect">
            <a:avLst/>
          </a:prstGeom>
          <a:noFill/>
        </p:spPr>
        <p:txBody>
          <a:bodyPr wrap="square" rtlCol="0">
            <a:spAutoFit/>
          </a:bodyPr>
          <a:lstStyle/>
          <a:p>
            <a:r>
              <a:rPr lang="en-US" sz="2400" dirty="0">
                <a:solidFill>
                  <a:srgbClr val="C00000"/>
                </a:solidFill>
              </a:rPr>
              <a:t>Pay back the technical debt</a:t>
            </a:r>
          </a:p>
        </p:txBody>
      </p:sp>
      <p:sp>
        <p:nvSpPr>
          <p:cNvPr id="4" name="TextBox 3"/>
          <p:cNvSpPr txBox="1"/>
          <p:nvPr/>
        </p:nvSpPr>
        <p:spPr>
          <a:xfrm>
            <a:off x="1321099" y="3057347"/>
            <a:ext cx="1677062" cy="523220"/>
          </a:xfrm>
          <a:prstGeom prst="rect">
            <a:avLst/>
          </a:prstGeom>
          <a:noFill/>
          <a:ln>
            <a:noFill/>
          </a:ln>
        </p:spPr>
        <p:txBody>
          <a:bodyPr wrap="none" rtlCol="0">
            <a:spAutoFit/>
          </a:bodyPr>
          <a:lstStyle/>
          <a:p>
            <a:r>
              <a:rPr lang="en-US" dirty="0">
                <a:solidFill>
                  <a:srgbClr val="C00000"/>
                </a:solidFill>
              </a:rPr>
              <a:t>Deliberate</a:t>
            </a:r>
          </a:p>
        </p:txBody>
      </p:sp>
      <p:sp>
        <p:nvSpPr>
          <p:cNvPr id="19" name="TextBox 18"/>
          <p:cNvSpPr txBox="1"/>
          <p:nvPr/>
        </p:nvSpPr>
        <p:spPr>
          <a:xfrm>
            <a:off x="2986792" y="3067705"/>
            <a:ext cx="2268570" cy="523220"/>
          </a:xfrm>
          <a:prstGeom prst="rect">
            <a:avLst/>
          </a:prstGeom>
          <a:noFill/>
          <a:ln>
            <a:noFill/>
          </a:ln>
        </p:spPr>
        <p:txBody>
          <a:bodyPr wrap="none" rtlCol="0">
            <a:spAutoFit/>
          </a:bodyPr>
          <a:lstStyle/>
          <a:p>
            <a:r>
              <a:rPr lang="en-US" dirty="0">
                <a:solidFill>
                  <a:srgbClr val="C00000"/>
                </a:solidFill>
              </a:rPr>
              <a:t>…and Prudent</a:t>
            </a:r>
          </a:p>
        </p:txBody>
      </p:sp>
    </p:spTree>
    <p:extLst>
      <p:ext uri="{BB962C8B-B14F-4D97-AF65-F5344CB8AC3E}">
        <p14:creationId xmlns:p14="http://schemas.microsoft.com/office/powerpoint/2010/main" val="744125576"/>
      </p:ext>
    </p:extLst>
  </p:cSld>
  <p:clrMapOvr>
    <a:masterClrMapping/>
  </p:clrMapOvr>
  <p:transition/>
</p:sld>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
  <TotalTime>11621</TotalTime>
  <Words>5778</Words>
  <Application>Microsoft Office PowerPoint</Application>
  <PresentationFormat>Custom</PresentationFormat>
  <Paragraphs>501</Paragraphs>
  <Slides>65</Slides>
  <Notes>9</Notes>
  <HiddenSlides>16</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2" baseType="lpstr">
      <vt:lpstr>Arial</vt:lpstr>
      <vt:lpstr>Courier New</vt:lpstr>
      <vt:lpstr>Georgia</vt:lpstr>
      <vt:lpstr>Times New Roman</vt:lpstr>
      <vt:lpstr>Wingdings</vt:lpstr>
      <vt:lpstr>Side Bar</vt:lpstr>
      <vt:lpstr>Acrobat Document</vt:lpstr>
      <vt:lpstr>CS5351 Software Engineering 2025/26 Semester A Technical Debt</vt:lpstr>
      <vt:lpstr>Outline </vt:lpstr>
      <vt:lpstr>Technical Debt in Media</vt:lpstr>
      <vt:lpstr>Technical Debt in Media</vt:lpstr>
      <vt:lpstr>Technical Debt in Media</vt:lpstr>
      <vt:lpstr>Technical Debt in Media</vt:lpstr>
      <vt:lpstr>Technical Debt</vt:lpstr>
      <vt:lpstr>Examples</vt:lpstr>
      <vt:lpstr>Technical Debt incur, then pay interest, finally pay back</vt:lpstr>
      <vt:lpstr>Examples of “Interest Payments” on Technical Debt</vt:lpstr>
      <vt:lpstr>Counterexamples of Technical Debts</vt:lpstr>
      <vt:lpstr>Technical Debts in Practice [8]</vt:lpstr>
      <vt:lpstr>In-Class Exercise 1: Hard Choices</vt:lpstr>
      <vt:lpstr>PowerPoint Presentation</vt:lpstr>
      <vt:lpstr>Cards</vt:lpstr>
      <vt:lpstr>Game Rule in Brief</vt:lpstr>
      <vt:lpstr>Who Wins the Game?</vt:lpstr>
      <vt:lpstr>Effects of Tool Cards and Bride Card</vt:lpstr>
      <vt:lpstr>PowerPoint Presentation</vt:lpstr>
      <vt:lpstr>Impacts of Technical Debts</vt:lpstr>
      <vt:lpstr>Company View</vt:lpstr>
      <vt:lpstr>Two Sides of the Same Story with a Company [2]</vt:lpstr>
      <vt:lpstr>Technical Debt and Its Basic Management</vt:lpstr>
      <vt:lpstr>Dimension 1: Types of Technical Debt</vt:lpstr>
      <vt:lpstr>Dimension 1: Types of Technical Debt</vt:lpstr>
      <vt:lpstr>Dimension 1: Types of Technical Debt</vt:lpstr>
      <vt:lpstr>Dimension 2:  Intentionality of Technical Debt</vt:lpstr>
      <vt:lpstr>Dimension 2:  Intentionality of Technical Debt</vt:lpstr>
      <vt:lpstr>Dimension 2:  Intentionality of Technical Debt</vt:lpstr>
      <vt:lpstr>Dimension 2:  Intentionality of Technical Debt</vt:lpstr>
      <vt:lpstr>Dimension 3:  Time Horizon</vt:lpstr>
      <vt:lpstr>Dimension 4:  Degree of Focus</vt:lpstr>
      <vt:lpstr>Dimension 4:  Degree of Focus</vt:lpstr>
      <vt:lpstr>Dimension 4:  Degree of Focus</vt:lpstr>
      <vt:lpstr>Identify Technical Debts</vt:lpstr>
      <vt:lpstr>Patterns to Increase Technical Debts</vt:lpstr>
      <vt:lpstr>Patterns to Increase Technical Debts: 1. Schedule Pressure</vt:lpstr>
      <vt:lpstr>Patterns to Increase Technical Debts: 2. Duplication of Code</vt:lpstr>
      <vt:lpstr>Patterns to Increase Technical Debts: 3. Get it “right” the first time</vt:lpstr>
      <vt:lpstr>Manage Technical Debts</vt:lpstr>
      <vt:lpstr>Mange Technical Debts [5]</vt:lpstr>
      <vt:lpstr>Methods to Manage Technical Debts: Tracking Technical Debts [2]</vt:lpstr>
      <vt:lpstr>Methods to Manage Technical Debts: Tracking Technical Debts Visually [6]</vt:lpstr>
      <vt:lpstr>Methods to Manage Technical Debts: Tracking Technical Debts Visually [6]</vt:lpstr>
      <vt:lpstr>The seven legends on the last slide</vt:lpstr>
      <vt:lpstr>Methods to Manage Technical Debts: Repay Technical Debts</vt:lpstr>
      <vt:lpstr>Methods to Manage Technical Debts:  Discuss Technical Debts</vt:lpstr>
      <vt:lpstr>In-Class Exercise 2: Dice Game for Technical Debt</vt:lpstr>
      <vt:lpstr>Technical Debt Card Game: Dice of Debt</vt:lpstr>
      <vt:lpstr>Dice of Debt: Instructions 1-2 out of 4</vt:lpstr>
      <vt:lpstr>Dice of Debt: Instructions 3-4 out of 4</vt:lpstr>
      <vt:lpstr>Dice of Debt:  Scoring Sheet</vt:lpstr>
      <vt:lpstr>Dice of Debt:  Tracking Sheet</vt:lpstr>
      <vt:lpstr>How to Play the Game</vt:lpstr>
      <vt:lpstr>How to Play the Game</vt:lpstr>
      <vt:lpstr>How to Play the Game: Uncertain Outcomes</vt:lpstr>
      <vt:lpstr> State of the Practices in Managing Technical Debt</vt:lpstr>
      <vt:lpstr>Managing Technical Debts in Practice</vt:lpstr>
      <vt:lpstr>Managing Technical Debts in Practice [7]</vt:lpstr>
      <vt:lpstr>Managing Technical Debts in Practice [7]</vt:lpstr>
      <vt:lpstr>Managing Technical Debts in Practice [7]</vt:lpstr>
      <vt:lpstr>Generative AI and Technical Debt</vt:lpstr>
      <vt:lpstr>The Hidden Costs of Coding With Generative AI</vt:lpstr>
      <vt:lpstr>TD with AI</vt:lpstr>
      <vt:lpstr>References and Resources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Prof. Chan Wing Kwong</cp:lastModifiedBy>
  <cp:revision>531</cp:revision>
  <cp:lastPrinted>2018-10-23T06:40:34Z</cp:lastPrinted>
  <dcterms:created xsi:type="dcterms:W3CDTF">1999-09-08T02:17:18Z</dcterms:created>
  <dcterms:modified xsi:type="dcterms:W3CDTF">2025-08-21T07:27:05Z</dcterms:modified>
</cp:coreProperties>
</file>